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71" r:id="rId4"/>
    <p:sldId id="270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75808-3ABD-43FD-AFB1-6C6BD83CE357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3AFD3-E694-4AE8-81AF-D32FDACF98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3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38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07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7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25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68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3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3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75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381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80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7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6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13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217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1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44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27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CADB4-50A6-48AF-870A-F351FACBBD1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25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microsoft.com/office/2007/relationships/hdphoto" Target="../media/hdphoto2.wdp"/><Relationship Id="rId18" Type="http://schemas.openxmlformats.org/officeDocument/2006/relationships/image" Target="../media/image36.png"/><Relationship Id="rId3" Type="http://schemas.openxmlformats.org/officeDocument/2006/relationships/image" Target="../media/image23.jpe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jpeg"/><Relationship Id="rId5" Type="http://schemas.openxmlformats.org/officeDocument/2006/relationships/image" Target="../media/image25.png"/><Relationship Id="rId15" Type="http://schemas.openxmlformats.org/officeDocument/2006/relationships/image" Target="../media/image33.jpeg"/><Relationship Id="rId10" Type="http://schemas.openxmlformats.org/officeDocument/2006/relationships/image" Target="../media/image29.jp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3014662"/>
            <a:ext cx="9144000" cy="298608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5" y="2286001"/>
            <a:ext cx="4499058" cy="14859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907444" y="2489727"/>
            <a:ext cx="4616363" cy="1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775" spc="45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간호사 편의를 위한</a:t>
            </a:r>
            <a:endParaRPr lang="en-US" altLang="ko-KR" sz="2775" spc="450" dirty="0" smtClean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2775" spc="45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인큐베이터 시스템 </a:t>
            </a:r>
            <a:r>
              <a:rPr lang="ko-KR" altLang="en-US" sz="2775" spc="45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개발</a:t>
            </a:r>
            <a:endParaRPr lang="ru-RU" altLang="ko-KR" sz="2775" spc="45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685109" y="4559209"/>
            <a:ext cx="2026193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05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의료 </a:t>
            </a:r>
            <a:r>
              <a:rPr lang="en-US" altLang="ko-KR" sz="105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IT</a:t>
            </a:r>
            <a:r>
              <a:rPr lang="ko-KR" altLang="en-US" sz="105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공학과</a:t>
            </a:r>
            <a:endParaRPr lang="en-US" altLang="ko-KR" sz="1050" spc="225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05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14615000 </a:t>
            </a:r>
            <a:r>
              <a:rPr lang="ko-KR" altLang="en-US" sz="105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권형준</a:t>
            </a:r>
            <a:endParaRPr lang="en-US" altLang="ko-KR" sz="1050" spc="225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05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14615000 </a:t>
            </a:r>
            <a:r>
              <a:rPr lang="ko-KR" altLang="en-US" sz="105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강병관</a:t>
            </a:r>
            <a:endParaRPr lang="en-US" altLang="ko-KR" sz="1050" spc="225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05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14615032 </a:t>
            </a:r>
            <a:r>
              <a:rPr lang="ko-KR" altLang="en-US" sz="105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윤성희</a:t>
            </a:r>
            <a:endParaRPr lang="en-US" altLang="ko-KR" sz="1050" spc="225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05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15615000 </a:t>
            </a:r>
            <a:r>
              <a:rPr lang="ko-KR" altLang="en-US" sz="1050" spc="2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박정명</a:t>
            </a:r>
            <a:endParaRPr lang="en-US" altLang="ko-KR" sz="1050" spc="225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627834" y="4387247"/>
            <a:ext cx="1057275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5400" spc="-113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01</a:t>
            </a:r>
            <a:endParaRPr lang="ru-RU" altLang="ko-KR" sz="5400" spc="-113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0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황달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치료 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14345" r="33463" b="14343"/>
          <a:stretch/>
        </p:blipFill>
        <p:spPr>
          <a:xfrm>
            <a:off x="789051" y="2069037"/>
            <a:ext cx="1011683" cy="1541612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288417" y="1628800"/>
            <a:ext cx="3633131" cy="24220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36799" y="1825185"/>
            <a:ext cx="1309236" cy="2029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88" y="1218919"/>
            <a:ext cx="3421868" cy="342186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540091" y="1943016"/>
            <a:ext cx="2814858" cy="1505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flipH="1">
            <a:off x="3696646" y="2406860"/>
            <a:ext cx="1229868" cy="70137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87380" y="2327894"/>
            <a:ext cx="252028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UV LED </a:t>
            </a:r>
            <a:r>
              <a:rPr lang="ko-KR" altLang="en-US" dirty="0"/>
              <a:t>제어버튼</a:t>
            </a:r>
          </a:p>
        </p:txBody>
      </p:sp>
      <p:sp>
        <p:nvSpPr>
          <p:cNvPr id="25" name="타원 24"/>
          <p:cNvSpPr/>
          <p:nvPr/>
        </p:nvSpPr>
        <p:spPr>
          <a:xfrm>
            <a:off x="6800231" y="2938428"/>
            <a:ext cx="294578" cy="2684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3758">
            <a:off x="1739492" y="1686362"/>
            <a:ext cx="671602" cy="671602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4427240" y="1052736"/>
            <a:ext cx="0" cy="386224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472188" y="4852938"/>
            <a:ext cx="295066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간호사 스테이션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9650" y="4779554"/>
            <a:ext cx="295066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인큐베이터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39552" y="554133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간호사스테이션에서 버튼으로 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인큐베이터 내부</a:t>
            </a:r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UVLED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제어하여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아기의 황달을 치료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한다</a:t>
            </a:r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24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UVLED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치료 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19572" y="1484784"/>
            <a:ext cx="7704856" cy="1804819"/>
            <a:chOff x="899592" y="2708920"/>
            <a:chExt cx="7704856" cy="1804819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67" y="3286020"/>
              <a:ext cx="1514923" cy="1008112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91270">
              <a:off x="2896150" y="3512839"/>
              <a:ext cx="842183" cy="842183"/>
            </a:xfrm>
            <a:prstGeom prst="rect">
              <a:avLst/>
            </a:prstGeom>
          </p:spPr>
        </p:pic>
        <p:sp>
          <p:nvSpPr>
            <p:cNvPr id="32" name="구름 31"/>
            <p:cNvSpPr/>
            <p:nvPr/>
          </p:nvSpPr>
          <p:spPr>
            <a:xfrm>
              <a:off x="4161306" y="3350540"/>
              <a:ext cx="1080120" cy="943592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유무선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통신망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꺾인 연결선 32"/>
            <p:cNvCxnSpPr>
              <a:stCxn id="32" idx="0"/>
              <a:endCxn id="35" idx="1"/>
            </p:cNvCxnSpPr>
            <p:nvPr/>
          </p:nvCxnSpPr>
          <p:spPr>
            <a:xfrm flipV="1">
              <a:off x="5240526" y="3373060"/>
              <a:ext cx="1189983" cy="44927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32" idx="0"/>
              <a:endCxn id="36" idx="1"/>
            </p:cNvCxnSpPr>
            <p:nvPr/>
          </p:nvCxnSpPr>
          <p:spPr>
            <a:xfrm>
              <a:off x="5240526" y="3822336"/>
              <a:ext cx="1186709" cy="436568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430509" y="3118224"/>
              <a:ext cx="1635516" cy="5096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식별정보서버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427235" y="4004068"/>
              <a:ext cx="1635516" cy="5096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UV LED </a:t>
              </a:r>
              <a:r>
                <a:rPr lang="ko-KR" altLang="en-US" dirty="0" smtClean="0">
                  <a:solidFill>
                    <a:sysClr val="windowText" lastClr="000000"/>
                  </a:solidFill>
                </a:rPr>
                <a:t>모듈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85538" y="2708920"/>
              <a:ext cx="271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통신서버 </a:t>
              </a:r>
              <a:r>
                <a:rPr lang="en-US" altLang="ko-KR" dirty="0" smtClean="0"/>
                <a:t>: Apache </a:t>
              </a:r>
              <a:r>
                <a:rPr lang="ko-KR" altLang="en-US" dirty="0" smtClean="0"/>
                <a:t>서버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99592" y="2708920"/>
              <a:ext cx="281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&lt;Product </a:t>
              </a:r>
              <a:r>
                <a:rPr lang="en-US" altLang="ko-KR" dirty="0" err="1" smtClean="0"/>
                <a:t>BlockDiagram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4446C778-7634-4671-99E2-0E7B7907D930}"/>
              </a:ext>
            </a:extLst>
          </p:cNvPr>
          <p:cNvGrpSpPr/>
          <p:nvPr/>
        </p:nvGrpSpPr>
        <p:grpSpPr>
          <a:xfrm>
            <a:off x="685049" y="3446169"/>
            <a:ext cx="5759158" cy="3170972"/>
            <a:chOff x="2084368" y="-54149"/>
            <a:chExt cx="5034554" cy="567705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D3BE28C8-821F-461D-A2FA-4E4BB4057CB0}"/>
                </a:ext>
              </a:extLst>
            </p:cNvPr>
            <p:cNvGrpSpPr/>
            <p:nvPr/>
          </p:nvGrpSpPr>
          <p:grpSpPr>
            <a:xfrm>
              <a:off x="2084368" y="-54149"/>
              <a:ext cx="5034554" cy="5677050"/>
              <a:chOff x="1970334" y="-121917"/>
              <a:chExt cx="3266791" cy="485826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xmlns="" id="{C9498642-23CC-4B88-86BB-9F2F20C5E53D}"/>
                  </a:ext>
                </a:extLst>
              </p:cNvPr>
              <p:cNvGrpSpPr/>
              <p:nvPr/>
            </p:nvGrpSpPr>
            <p:grpSpPr>
              <a:xfrm>
                <a:off x="1970334" y="-121917"/>
                <a:ext cx="3266791" cy="4858267"/>
                <a:chOff x="1361511" y="338166"/>
                <a:chExt cx="3266791" cy="4858267"/>
              </a:xfrm>
            </p:grpSpPr>
            <p:sp>
              <p:nvSpPr>
                <p:cNvPr id="53" name="모서리가 둥근 직사각형 5">
                  <a:extLst>
                    <a:ext uri="{FF2B5EF4-FFF2-40B4-BE49-F238E27FC236}">
                      <a16:creationId xmlns:a16="http://schemas.microsoft.com/office/drawing/2014/main" xmlns="" id="{49014CED-A8C7-4C43-9614-A5449317721B}"/>
                    </a:ext>
                  </a:extLst>
                </p:cNvPr>
                <p:cNvSpPr/>
                <p:nvPr/>
              </p:nvSpPr>
              <p:spPr>
                <a:xfrm>
                  <a:off x="2955102" y="338166"/>
                  <a:ext cx="1318034" cy="325632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시작</a:t>
                  </a:r>
                </a:p>
              </p:txBody>
            </p:sp>
            <p:sp>
              <p:nvSpPr>
                <p:cNvPr id="54" name="모서리가 둥근 직사각형 6">
                  <a:extLst>
                    <a:ext uri="{FF2B5EF4-FFF2-40B4-BE49-F238E27FC236}">
                      <a16:creationId xmlns:a16="http://schemas.microsoft.com/office/drawing/2014/main" xmlns="" id="{70ED4879-C4EA-4287-B5CC-D6D388410C6C}"/>
                    </a:ext>
                  </a:extLst>
                </p:cNvPr>
                <p:cNvSpPr/>
                <p:nvPr/>
              </p:nvSpPr>
              <p:spPr>
                <a:xfrm>
                  <a:off x="1361511" y="4870801"/>
                  <a:ext cx="1318034" cy="325632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종료</a:t>
                  </a:r>
                </a:p>
              </p:txBody>
            </p:sp>
            <p:sp>
              <p:nvSpPr>
                <p:cNvPr id="55" name="순서도: 판단 54">
                  <a:extLst>
                    <a:ext uri="{FF2B5EF4-FFF2-40B4-BE49-F238E27FC236}">
                      <a16:creationId xmlns:a16="http://schemas.microsoft.com/office/drawing/2014/main" xmlns="" id="{94334DAE-DC33-416F-B567-1834C46F96F1}"/>
                    </a:ext>
                  </a:extLst>
                </p:cNvPr>
                <p:cNvSpPr/>
                <p:nvPr/>
              </p:nvSpPr>
              <p:spPr>
                <a:xfrm>
                  <a:off x="2581473" y="3516805"/>
                  <a:ext cx="2046829" cy="620252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 err="1" smtClean="0">
                      <a:solidFill>
                        <a:schemeClr val="tx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btn</a:t>
                  </a:r>
                  <a:r>
                    <a:rPr lang="en-US" altLang="ko-KR" sz="2400" dirty="0" smtClean="0">
                      <a:solidFill>
                        <a:schemeClr val="tx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 == on</a:t>
                  </a:r>
                  <a:endParaRPr lang="en-US" altLang="ko-KR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xmlns="" id="{46EA869C-BE7A-4608-B879-221C24C83F42}"/>
                    </a:ext>
                  </a:extLst>
                </p:cNvPr>
                <p:cNvCxnSpPr>
                  <a:cxnSpLocks/>
                  <a:stCxn id="53" idx="2"/>
                  <a:endCxn id="61" idx="0"/>
                </p:cNvCxnSpPr>
                <p:nvPr/>
              </p:nvCxnSpPr>
              <p:spPr>
                <a:xfrm flipH="1">
                  <a:off x="3611253" y="663798"/>
                  <a:ext cx="2866" cy="23354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xmlns="" id="{73A98B00-DF15-480C-A9B4-6C9B9D0A6DFB}"/>
                    </a:ext>
                  </a:extLst>
                </p:cNvPr>
                <p:cNvSpPr txBox="1"/>
                <p:nvPr/>
              </p:nvSpPr>
              <p:spPr>
                <a:xfrm>
                  <a:off x="3627245" y="4145087"/>
                  <a:ext cx="40267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YES</a:t>
                  </a:r>
                  <a:endParaRPr lang="ko-KR" altLang="en-US" sz="105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cxnSp>
              <p:nvCxnSpPr>
                <p:cNvPr id="58" name="꺾인 연결선 53">
                  <a:extLst>
                    <a:ext uri="{FF2B5EF4-FFF2-40B4-BE49-F238E27FC236}">
                      <a16:creationId xmlns:a16="http://schemas.microsoft.com/office/drawing/2014/main" xmlns="" id="{03192E49-62AC-4496-8CD5-FBD927023767}"/>
                    </a:ext>
                  </a:extLst>
                </p:cNvPr>
                <p:cNvCxnSpPr>
                  <a:cxnSpLocks/>
                  <a:stCxn id="55" idx="1"/>
                  <a:endCxn id="51" idx="0"/>
                </p:cNvCxnSpPr>
                <p:nvPr/>
              </p:nvCxnSpPr>
              <p:spPr>
                <a:xfrm rot="10800000" flipV="1">
                  <a:off x="2020529" y="3826931"/>
                  <a:ext cx="560944" cy="222986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xmlns="" id="{3D2B08A5-4393-4425-8109-B83C326EB459}"/>
                    </a:ext>
                  </a:extLst>
                </p:cNvPr>
                <p:cNvSpPr txBox="1"/>
                <p:nvPr/>
              </p:nvSpPr>
              <p:spPr>
                <a:xfrm>
                  <a:off x="2329316" y="3411911"/>
                  <a:ext cx="39145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NO</a:t>
                  </a:r>
                  <a:endParaRPr lang="ko-KR" altLang="en-US" sz="105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xmlns="" id="{43FDDD30-9401-46E0-82D8-DB3B569A2857}"/>
                    </a:ext>
                  </a:extLst>
                </p:cNvPr>
                <p:cNvCxnSpPr>
                  <a:cxnSpLocks/>
                  <a:stCxn id="51" idx="2"/>
                  <a:endCxn id="54" idx="0"/>
                </p:cNvCxnSpPr>
                <p:nvPr/>
              </p:nvCxnSpPr>
              <p:spPr>
                <a:xfrm>
                  <a:off x="2020528" y="4616117"/>
                  <a:ext cx="0" cy="2546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xmlns="" id="{2745460F-A681-48A0-B860-5364384D9EEE}"/>
                  </a:ext>
                </a:extLst>
              </p:cNvPr>
              <p:cNvCxnSpPr>
                <a:cxnSpLocks/>
                <a:stCxn id="55" idx="2"/>
                <a:endCxn id="50" idx="0"/>
              </p:cNvCxnSpPr>
              <p:nvPr/>
            </p:nvCxnSpPr>
            <p:spPr>
              <a:xfrm>
                <a:off x="4213711" y="3676973"/>
                <a:ext cx="4616" cy="3114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사각형: 둥근 모서리 53">
                <a:extLst>
                  <a:ext uri="{FF2B5EF4-FFF2-40B4-BE49-F238E27FC236}">
                    <a16:creationId xmlns:a16="http://schemas.microsoft.com/office/drawing/2014/main" xmlns="" id="{DFF726DC-C40E-48A7-B696-9B712B7A7011}"/>
                  </a:ext>
                </a:extLst>
              </p:cNvPr>
              <p:cNvSpPr/>
              <p:nvPr/>
            </p:nvSpPr>
            <p:spPr>
              <a:xfrm>
                <a:off x="3625812" y="3988463"/>
                <a:ext cx="1185028" cy="69172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on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사각형: 둥근 모서리 69">
                <a:extLst>
                  <a:ext uri="{FF2B5EF4-FFF2-40B4-BE49-F238E27FC236}">
                    <a16:creationId xmlns:a16="http://schemas.microsoft.com/office/drawing/2014/main" xmlns="" id="{109C4365-C0AB-4BB5-9BA5-A3BD75BBD130}"/>
                  </a:ext>
                </a:extLst>
              </p:cNvPr>
              <p:cNvSpPr/>
              <p:nvPr/>
            </p:nvSpPr>
            <p:spPr>
              <a:xfrm>
                <a:off x="2088074" y="3589834"/>
                <a:ext cx="1082554" cy="56620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off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" name="꺾인 연결선 53">
                <a:extLst>
                  <a:ext uri="{FF2B5EF4-FFF2-40B4-BE49-F238E27FC236}">
                    <a16:creationId xmlns:a16="http://schemas.microsoft.com/office/drawing/2014/main" xmlns="" id="{D3188A56-99E0-4B17-B395-2A7266DB6D3F}"/>
                  </a:ext>
                </a:extLst>
              </p:cNvPr>
              <p:cNvCxnSpPr>
                <a:cxnSpLocks/>
                <a:stCxn id="50" idx="3"/>
                <a:endCxn id="45" idx="0"/>
              </p:cNvCxnSpPr>
              <p:nvPr/>
            </p:nvCxnSpPr>
            <p:spPr>
              <a:xfrm flipV="1">
                <a:off x="4810840" y="2528869"/>
                <a:ext cx="4616" cy="1805454"/>
              </a:xfrm>
              <a:prstGeom prst="bentConnector3">
                <a:avLst>
                  <a:gd name="adj1" fmla="val 204736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사각형: 둥근 모서리 87">
              <a:extLst>
                <a:ext uri="{FF2B5EF4-FFF2-40B4-BE49-F238E27FC236}">
                  <a16:creationId xmlns:a16="http://schemas.microsoft.com/office/drawing/2014/main" xmlns="" id="{04170929-AE10-4CA6-8A42-D1332A7461D6}"/>
                </a:ext>
              </a:extLst>
            </p:cNvPr>
            <p:cNvSpPr/>
            <p:nvPr/>
          </p:nvSpPr>
          <p:spPr>
            <a:xfrm>
              <a:off x="4635677" y="1653247"/>
              <a:ext cx="1840509" cy="66861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</a:rPr>
                <a:t>LED </a:t>
              </a:r>
              <a:r>
                <a:rPr lang="ko-KR" altLang="en-US" sz="2400" dirty="0" smtClean="0">
                  <a:solidFill>
                    <a:schemeClr val="tx1"/>
                  </a:solidFill>
                </a:rPr>
                <a:t>제어 </a:t>
              </a:r>
              <a:r>
                <a:rPr lang="en-US" altLang="ko-KR" sz="2400" dirty="0" err="1" smtClean="0">
                  <a:solidFill>
                    <a:schemeClr val="tx1"/>
                  </a:solidFill>
                </a:rPr>
                <a:t>btn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사각형: 잘린 한쪽 모서리 92">
              <a:extLst>
                <a:ext uri="{FF2B5EF4-FFF2-40B4-BE49-F238E27FC236}">
                  <a16:creationId xmlns:a16="http://schemas.microsoft.com/office/drawing/2014/main" xmlns="" id="{5085ABA4-9F2C-40E8-935A-D1C665DF03AF}"/>
                </a:ext>
              </a:extLst>
            </p:cNvPr>
            <p:cNvSpPr/>
            <p:nvPr/>
          </p:nvSpPr>
          <p:spPr>
            <a:xfrm>
              <a:off x="4628566" y="2769422"/>
              <a:ext cx="1840509" cy="547923"/>
            </a:xfrm>
            <a:prstGeom prst="snip1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err="1" smtClean="0">
                  <a:solidFill>
                    <a:schemeClr val="tx1"/>
                  </a:solidFill>
                </a:rPr>
                <a:t>btn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E5F6DE-4352-4733-BF40-D16B98CA1866}"/>
                </a:ext>
              </a:extLst>
            </p:cNvPr>
            <p:cNvCxnSpPr>
              <a:cxnSpLocks/>
              <a:stCxn id="45" idx="1"/>
              <a:endCxn id="55" idx="0"/>
            </p:cNvCxnSpPr>
            <p:nvPr/>
          </p:nvCxnSpPr>
          <p:spPr>
            <a:xfrm flipH="1">
              <a:off x="5541706" y="3317346"/>
              <a:ext cx="7115" cy="342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3C682FA4-1285-4761-9567-0B8257316D39}"/>
                </a:ext>
              </a:extLst>
            </p:cNvPr>
            <p:cNvCxnSpPr>
              <a:cxnSpLocks/>
              <a:stCxn id="44" idx="2"/>
              <a:endCxn id="45" idx="3"/>
            </p:cNvCxnSpPr>
            <p:nvPr/>
          </p:nvCxnSpPr>
          <p:spPr>
            <a:xfrm flipH="1">
              <a:off x="5548821" y="2321862"/>
              <a:ext cx="7111" cy="447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사각형: 둥근 모서리 87">
            <a:extLst>
              <a:ext uri="{FF2B5EF4-FFF2-40B4-BE49-F238E27FC236}">
                <a16:creationId xmlns:a16="http://schemas.microsoft.com/office/drawing/2014/main" xmlns="" id="{04170929-AE10-4CA6-8A42-D1332A7461D6}"/>
              </a:ext>
            </a:extLst>
          </p:cNvPr>
          <p:cNvSpPr/>
          <p:nvPr/>
        </p:nvSpPr>
        <p:spPr>
          <a:xfrm>
            <a:off x="3598508" y="3811140"/>
            <a:ext cx="2105406" cy="3734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Wifi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연결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46EA869C-BE7A-4608-B879-221C24C83F42}"/>
              </a:ext>
            </a:extLst>
          </p:cNvPr>
          <p:cNvCxnSpPr>
            <a:cxnSpLocks/>
            <a:stCxn id="61" idx="2"/>
            <a:endCxn id="44" idx="0"/>
          </p:cNvCxnSpPr>
          <p:nvPr/>
        </p:nvCxnSpPr>
        <p:spPr>
          <a:xfrm>
            <a:off x="4651211" y="4184601"/>
            <a:ext cx="5050" cy="215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5049" y="3330272"/>
            <a:ext cx="281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&lt;Product </a:t>
            </a:r>
            <a:r>
              <a:rPr lang="en-US" altLang="ko-KR" dirty="0" err="1" smtClean="0"/>
              <a:t>FlowChart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1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황달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치료 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 r="-1974" b="9051"/>
          <a:stretch/>
        </p:blipFill>
        <p:spPr>
          <a:xfrm>
            <a:off x="251520" y="2125950"/>
            <a:ext cx="4680520" cy="3700093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835696" y="2276872"/>
            <a:ext cx="648072" cy="720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r="27919" b="32150"/>
          <a:stretch/>
        </p:blipFill>
        <p:spPr>
          <a:xfrm>
            <a:off x="5183560" y="2121637"/>
            <a:ext cx="3781082" cy="37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모니터링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14345" r="33463" b="14343"/>
          <a:stretch/>
        </p:blipFill>
        <p:spPr>
          <a:xfrm>
            <a:off x="861059" y="2037535"/>
            <a:ext cx="1011683" cy="1541612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60425" y="1597298"/>
            <a:ext cx="3633131" cy="24220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608807" y="1793683"/>
            <a:ext cx="1309236" cy="2029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96" y="1187417"/>
            <a:ext cx="3421868" cy="342186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612099" y="1911514"/>
            <a:ext cx="2814858" cy="1505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957410" y="2416916"/>
            <a:ext cx="2520280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영상정보</a:t>
            </a:r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50" y="1752327"/>
            <a:ext cx="572476" cy="57247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14345" r="33463" b="14343"/>
          <a:stretch/>
        </p:blipFill>
        <p:spPr>
          <a:xfrm>
            <a:off x="5781189" y="2306331"/>
            <a:ext cx="469866" cy="715986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4499248" y="1021234"/>
            <a:ext cx="0" cy="386224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44196" y="4821436"/>
            <a:ext cx="295066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간호사 스테이션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1658" y="4748052"/>
            <a:ext cx="295066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인큐베이터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579651" y="5497147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인큐베이터 </a:t>
            </a:r>
            <a:r>
              <a:rPr lang="ko-KR" altLang="en-US" sz="2400" dirty="0" err="1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라즈베리</a:t>
            </a:r>
            <a:r>
              <a:rPr lang="ko-KR" altLang="en-US" sz="2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파이 캠을 제어하여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간호사 스테이션으로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영상을 </a:t>
            </a:r>
            <a:r>
              <a:rPr lang="ko-KR" altLang="en-US" sz="2400" dirty="0" err="1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스트리밍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한다</a:t>
            </a:r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3734519" y="2419934"/>
            <a:ext cx="1374698" cy="70137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모니터링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81487" y="3265327"/>
            <a:ext cx="6783843" cy="2962149"/>
            <a:chOff x="657974" y="1629093"/>
            <a:chExt cx="6783843" cy="482424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427984" y="1629093"/>
              <a:ext cx="1717673" cy="5021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ysClr val="windowText" lastClr="000000"/>
                  </a:solidFill>
                </a:rPr>
                <a:t>시작</a:t>
              </a: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765986" y="5846227"/>
              <a:ext cx="1602178" cy="6071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ysClr val="windowText" lastClr="000000"/>
                  </a:solidFill>
                </a:rPr>
                <a:t>종료</a:t>
              </a:r>
              <a:endParaRPr lang="ko-KR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순서도: 자기 디스크 20"/>
            <p:cNvSpPr/>
            <p:nvPr/>
          </p:nvSpPr>
          <p:spPr>
            <a:xfrm>
              <a:off x="657974" y="3537497"/>
              <a:ext cx="1818202" cy="644195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영상 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DB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순서도: 처리 21"/>
            <p:cNvSpPr/>
            <p:nvPr/>
          </p:nvSpPr>
          <p:spPr>
            <a:xfrm>
              <a:off x="3510508" y="4042618"/>
              <a:ext cx="3509765" cy="364439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ysClr val="windowText" lastClr="000000"/>
                  </a:solidFill>
                </a:rPr>
                <a:t>라즈베리</a:t>
              </a:r>
              <a:r>
                <a:rPr lang="ko-KR" altLang="en-US" sz="1400" b="1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1400" b="1" dirty="0" err="1" smtClean="0">
                  <a:solidFill>
                    <a:sysClr val="windowText" lastClr="000000"/>
                  </a:solidFill>
                </a:rPr>
                <a:t>웹캠을</a:t>
              </a:r>
              <a:r>
                <a:rPr lang="ko-KR" altLang="en-US" sz="1400" b="1" dirty="0" smtClean="0">
                  <a:solidFill>
                    <a:sysClr val="windowText" lastClr="000000"/>
                  </a:solidFill>
                </a:rPr>
                <a:t> 통해 영상 </a:t>
              </a:r>
              <a:r>
                <a:rPr lang="ko-KR" altLang="en-US" sz="1400" b="1" dirty="0" err="1" smtClean="0">
                  <a:solidFill>
                    <a:sysClr val="windowText" lastClr="000000"/>
                  </a:solidFill>
                </a:rPr>
                <a:t>스트리밍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순서도: 처리 22"/>
            <p:cNvSpPr/>
            <p:nvPr/>
          </p:nvSpPr>
          <p:spPr>
            <a:xfrm>
              <a:off x="3510508" y="2652019"/>
              <a:ext cx="3509765" cy="57395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err="1" smtClean="0">
                  <a:solidFill>
                    <a:sysClr val="windowText" lastClr="000000"/>
                  </a:solidFill>
                </a:rPr>
                <a:t>Wifi</a:t>
              </a:r>
              <a:r>
                <a:rPr lang="en-US" altLang="ko-KR" sz="2400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2400" dirty="0" smtClean="0">
                  <a:solidFill>
                    <a:sysClr val="windowText" lastClr="000000"/>
                  </a:solidFill>
                </a:rPr>
                <a:t>연결</a:t>
              </a:r>
              <a:endParaRPr lang="ko-KR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순서도: 판단 23"/>
            <p:cNvSpPr/>
            <p:nvPr/>
          </p:nvSpPr>
          <p:spPr>
            <a:xfrm>
              <a:off x="3798854" y="5295341"/>
              <a:ext cx="2933072" cy="550886"/>
            </a:xfrm>
            <a:prstGeom prst="flowChartDecisi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서버 동작 여부</a:t>
              </a:r>
              <a:endParaRPr lang="ko-KR" altLang="en-US" sz="1400" dirty="0"/>
            </a:p>
          </p:txBody>
        </p:sp>
        <p:cxnSp>
          <p:nvCxnSpPr>
            <p:cNvPr id="25" name="직선 화살표 연결선 24"/>
            <p:cNvCxnSpPr>
              <a:stCxn id="18" idx="2"/>
              <a:endCxn id="23" idx="0"/>
            </p:cNvCxnSpPr>
            <p:nvPr/>
          </p:nvCxnSpPr>
          <p:spPr>
            <a:xfrm flipH="1">
              <a:off x="5265391" y="2131279"/>
              <a:ext cx="21430" cy="5207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23" idx="2"/>
              <a:endCxn id="22" idx="0"/>
            </p:cNvCxnSpPr>
            <p:nvPr/>
          </p:nvCxnSpPr>
          <p:spPr>
            <a:xfrm>
              <a:off x="5265391" y="3225971"/>
              <a:ext cx="0" cy="8166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2" idx="2"/>
              <a:endCxn id="24" idx="0"/>
            </p:cNvCxnSpPr>
            <p:nvPr/>
          </p:nvCxnSpPr>
          <p:spPr>
            <a:xfrm flipH="1">
              <a:off x="5265390" y="4447434"/>
              <a:ext cx="1" cy="8075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22" idx="1"/>
              <a:endCxn id="21" idx="4"/>
            </p:cNvCxnSpPr>
            <p:nvPr/>
          </p:nvCxnSpPr>
          <p:spPr>
            <a:xfrm flipH="1" flipV="1">
              <a:off x="2476176" y="3859594"/>
              <a:ext cx="1034332" cy="36524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24" idx="3"/>
              <a:endCxn id="22" idx="3"/>
            </p:cNvCxnSpPr>
            <p:nvPr/>
          </p:nvCxnSpPr>
          <p:spPr>
            <a:xfrm flipV="1">
              <a:off x="6731926" y="4286018"/>
              <a:ext cx="288347" cy="1223587"/>
            </a:xfrm>
            <a:prstGeom prst="bentConnector3">
              <a:avLst>
                <a:gd name="adj1" fmla="val 17927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24" idx="2"/>
              <a:endCxn id="19" idx="3"/>
            </p:cNvCxnSpPr>
            <p:nvPr/>
          </p:nvCxnSpPr>
          <p:spPr>
            <a:xfrm rot="5400000">
              <a:off x="3665000" y="4549391"/>
              <a:ext cx="303555" cy="289722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73A98B00-DF15-480C-A9B4-6C9B9D0A6DFB}"/>
                </a:ext>
              </a:extLst>
            </p:cNvPr>
            <p:cNvSpPr txBox="1"/>
            <p:nvPr/>
          </p:nvSpPr>
          <p:spPr>
            <a:xfrm>
              <a:off x="6731926" y="5351638"/>
              <a:ext cx="709891" cy="12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YES</a:t>
              </a:r>
              <a:endParaRPr lang="ko-KR" altLang="en-US" sz="10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3D2B08A5-4393-4425-8109-B83C326EB459}"/>
                </a:ext>
              </a:extLst>
            </p:cNvPr>
            <p:cNvSpPr txBox="1"/>
            <p:nvPr/>
          </p:nvSpPr>
          <p:spPr>
            <a:xfrm>
              <a:off x="4334957" y="6041372"/>
              <a:ext cx="690110" cy="12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NO</a:t>
              </a:r>
              <a:endParaRPr lang="ko-KR" altLang="en-US" sz="105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61581" y="1380411"/>
            <a:ext cx="7354836" cy="1764062"/>
            <a:chOff x="850393" y="2683414"/>
            <a:chExt cx="8090319" cy="1940467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67" y="3286020"/>
              <a:ext cx="1514923" cy="1008112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91270">
              <a:off x="2896150" y="3512839"/>
              <a:ext cx="842183" cy="842183"/>
            </a:xfrm>
            <a:prstGeom prst="rect">
              <a:avLst/>
            </a:prstGeom>
          </p:spPr>
        </p:pic>
        <p:sp>
          <p:nvSpPr>
            <p:cNvPr id="50" name="구름 49"/>
            <p:cNvSpPr/>
            <p:nvPr/>
          </p:nvSpPr>
          <p:spPr>
            <a:xfrm>
              <a:off x="4161306" y="3350540"/>
              <a:ext cx="1080120" cy="943592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유무선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통신망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꺾인 연결선 50"/>
            <p:cNvCxnSpPr>
              <a:stCxn id="50" idx="0"/>
              <a:endCxn id="53" idx="1"/>
            </p:cNvCxnSpPr>
            <p:nvPr/>
          </p:nvCxnSpPr>
          <p:spPr>
            <a:xfrm flipV="1">
              <a:off x="5240526" y="3373060"/>
              <a:ext cx="1189983" cy="44927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>
              <a:stCxn id="50" idx="0"/>
              <a:endCxn id="54" idx="1"/>
            </p:cNvCxnSpPr>
            <p:nvPr/>
          </p:nvCxnSpPr>
          <p:spPr>
            <a:xfrm>
              <a:off x="5240525" y="3822336"/>
              <a:ext cx="1186710" cy="491639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6430509" y="3118225"/>
              <a:ext cx="2014009" cy="5096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식별정보서버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427235" y="4004068"/>
              <a:ext cx="2513477" cy="6198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ysClr val="windowText" lastClr="000000"/>
                  </a:solidFill>
                </a:rPr>
                <a:t>라즈베리파이</a:t>
              </a:r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카메라 모듈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14435" y="2683414"/>
              <a:ext cx="3126277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통신서버 </a:t>
              </a:r>
              <a:r>
                <a:rPr lang="en-US" altLang="ko-KR" dirty="0" smtClean="0"/>
                <a:t>: Apache </a:t>
              </a:r>
              <a:r>
                <a:rPr lang="ko-KR" altLang="en-US" dirty="0" smtClean="0"/>
                <a:t>서버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50393" y="2703898"/>
              <a:ext cx="335079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&lt;Product </a:t>
              </a:r>
              <a:r>
                <a:rPr lang="en-US" altLang="ko-KR" dirty="0" err="1" smtClean="0"/>
                <a:t>BlockDiagram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961580" y="3197728"/>
            <a:ext cx="304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&lt;Product </a:t>
            </a:r>
            <a:r>
              <a:rPr lang="en-US" altLang="ko-KR" dirty="0" err="1" smtClean="0"/>
              <a:t>FlowChart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6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모니터링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 r="-1974" b="9051"/>
          <a:stretch/>
        </p:blipFill>
        <p:spPr>
          <a:xfrm>
            <a:off x="1151620" y="1762313"/>
            <a:ext cx="6840760" cy="432626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20030" y="1916832"/>
            <a:ext cx="851970" cy="936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492338" y="2384884"/>
            <a:ext cx="1344274" cy="1260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6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08" y="1124744"/>
            <a:ext cx="7342384" cy="40077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5395066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메인화면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–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모니터링 위주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화면 구성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실제 병원 인큐베이터 실을 기준으로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6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개의 화면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으로 구성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영상 </a:t>
            </a:r>
            <a:r>
              <a:rPr lang="ko-KR" altLang="en-US" sz="2400" dirty="0" err="1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스트리밍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밑에 간단한 이름 온</a:t>
            </a:r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습도 정보를 출력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6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2492" y="5320700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상세정보화면 </a:t>
            </a:r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–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베이스 위주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화면 구성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센서 값 과 아이의 자세한 정보를 출력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UVLED 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제어 버튼 출력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체중 그래프 출력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1158808"/>
            <a:ext cx="7956376" cy="3973252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 rot="5400000" flipH="1" flipV="1">
            <a:off x="-161868" y="4959828"/>
            <a:ext cx="2088232" cy="1330832"/>
          </a:xfrm>
          <a:prstGeom prst="bentConnector3">
            <a:avLst>
              <a:gd name="adj1" fmla="val 99194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flipV="1">
            <a:off x="3347864" y="4437112"/>
            <a:ext cx="2880320" cy="1872208"/>
          </a:xfrm>
          <a:prstGeom prst="bentConnector3">
            <a:avLst>
              <a:gd name="adj1" fmla="val 10055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rot="5400000" flipH="1" flipV="1">
            <a:off x="4939304" y="2833268"/>
            <a:ext cx="3285435" cy="2892725"/>
          </a:xfrm>
          <a:prstGeom prst="bentConnector3">
            <a:avLst>
              <a:gd name="adj1" fmla="val 1208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563888" y="1656323"/>
            <a:ext cx="4986300" cy="2060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232225" y="3910814"/>
            <a:ext cx="1714571" cy="670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31454" y="3502370"/>
            <a:ext cx="2943944" cy="1448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1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케이스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0669" y="1448617"/>
            <a:ext cx="8679803" cy="4951580"/>
            <a:chOff x="140669" y="1448617"/>
            <a:chExt cx="11340131" cy="4951580"/>
          </a:xfrm>
        </p:grpSpPr>
        <p:grpSp>
          <p:nvGrpSpPr>
            <p:cNvPr id="67" name="그룹 66">
              <a:extLst>
                <a:ext uri="{FF2B5EF4-FFF2-40B4-BE49-F238E27FC236}">
                  <a16:creationId xmlns="" xmlns:a16="http://schemas.microsoft.com/office/drawing/2014/main" id="{6383AB8A-C35E-4F3D-B889-72E898FE5CC7}"/>
                </a:ext>
              </a:extLst>
            </p:cNvPr>
            <p:cNvGrpSpPr/>
            <p:nvPr/>
          </p:nvGrpSpPr>
          <p:grpSpPr>
            <a:xfrm>
              <a:off x="140669" y="1448617"/>
              <a:ext cx="2639215" cy="1579538"/>
              <a:chOff x="1704512" y="0"/>
              <a:chExt cx="3840949" cy="2379216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="" xmlns:a16="http://schemas.microsoft.com/office/drawing/2014/main" id="{DDBE1860-6AA6-4A92-9EF9-37C9F95AC1DD}"/>
                  </a:ext>
                </a:extLst>
              </p:cNvPr>
              <p:cNvGrpSpPr/>
              <p:nvPr/>
            </p:nvGrpSpPr>
            <p:grpSpPr>
              <a:xfrm>
                <a:off x="3353680" y="113734"/>
                <a:ext cx="2081289" cy="2207481"/>
                <a:chOff x="5763226" y="225161"/>
                <a:chExt cx="3410936" cy="3575687"/>
              </a:xfrm>
            </p:grpSpPr>
            <p:pic>
              <p:nvPicPr>
                <p:cNvPr id="71" name="Picture 4" descr="ì¹ìº ì ëí ì´ë¯¸ì§ ê²ìê²°ê³¼">
                  <a:extLst>
                    <a:ext uri="{FF2B5EF4-FFF2-40B4-BE49-F238E27FC236}">
                      <a16:creationId xmlns="" xmlns:a16="http://schemas.microsoft.com/office/drawing/2014/main" id="{3FDDE524-CA4B-4C72-9416-8B245B794C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226" y="225161"/>
                  <a:ext cx="3410936" cy="18803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="" xmlns:a16="http://schemas.microsoft.com/office/drawing/2014/main" id="{C3681408-EE60-426A-AE16-7F6595463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010" b="11789"/>
                <a:stretch/>
              </p:blipFill>
              <p:spPr>
                <a:xfrm>
                  <a:off x="6101787" y="1976325"/>
                  <a:ext cx="2599003" cy="1824523"/>
                </a:xfrm>
                <a:prstGeom prst="rect">
                  <a:avLst/>
                </a:prstGeom>
              </p:spPr>
            </p:pic>
          </p:grpSp>
          <p:sp>
            <p:nvSpPr>
              <p:cNvPr id="70" name="사각형: 둥근 모서리 11">
                <a:extLst>
                  <a:ext uri="{FF2B5EF4-FFF2-40B4-BE49-F238E27FC236}">
                    <a16:creationId xmlns="" xmlns:a16="http://schemas.microsoft.com/office/drawing/2014/main" id="{9FC29CEE-3D37-416D-B53B-764FC457286A}"/>
                  </a:ext>
                </a:extLst>
              </p:cNvPr>
              <p:cNvSpPr/>
              <p:nvPr/>
            </p:nvSpPr>
            <p:spPr>
              <a:xfrm>
                <a:off x="1704512" y="0"/>
                <a:ext cx="3840949" cy="2379216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D730203D-80B3-4D1A-8552-53036161931E}"/>
                </a:ext>
              </a:extLst>
            </p:cNvPr>
            <p:cNvSpPr txBox="1"/>
            <p:nvPr/>
          </p:nvSpPr>
          <p:spPr>
            <a:xfrm>
              <a:off x="279691" y="2628505"/>
              <a:ext cx="863017" cy="286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캠</a:t>
              </a:r>
            </a:p>
          </p:txBody>
        </p:sp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3A280B62-BD11-42C3-B6C7-E65AC0AC2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46" b="92731" l="17769" r="81405">
                          <a14:foregroundMark x1="18182" y1="27974" x2="21488" y2="86564"/>
                          <a14:foregroundMark x1="21488" y1="86564" x2="46281" y2="91410"/>
                          <a14:foregroundMark x1="46281" y1="91410" x2="73554" y2="91850"/>
                          <a14:foregroundMark x1="73554" y1="91850" x2="81405" y2="78194"/>
                          <a14:foregroundMark x1="81405" y1="78194" x2="78512" y2="19824"/>
                          <a14:foregroundMark x1="78512" y1="19824" x2="68182" y2="7709"/>
                          <a14:foregroundMark x1="68182" y1="7709" x2="43802" y2="4846"/>
                          <a14:foregroundMark x1="43802" y1="4846" x2="30992" y2="11674"/>
                          <a14:foregroundMark x1="18182" y1="89207" x2="44628" y2="92731"/>
                          <a14:foregroundMark x1="44628" y1="92731" x2="71074" y2="92731"/>
                          <a14:foregroundMark x1="71074" y1="92731" x2="81405" y2="88546"/>
                          <a14:foregroundMark x1="62397" y1="12115" x2="29339" y2="21145"/>
                          <a14:foregroundMark x1="57438" y1="9251" x2="35950" y2="14758"/>
                        </a14:backgroundRemoval>
                      </a14:imgEffect>
                    </a14:imgLayer>
                  </a14:imgProps>
                </a:ext>
              </a:extLst>
            </a:blip>
            <a:srcRect l="9923" r="9923" b="4412"/>
            <a:stretch/>
          </p:blipFill>
          <p:spPr>
            <a:xfrm>
              <a:off x="10712208" y="1909469"/>
              <a:ext cx="581731" cy="89358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D954B4DC-F8B5-4F39-A194-CDDD69EAE09D}"/>
                </a:ext>
              </a:extLst>
            </p:cNvPr>
            <p:cNvSpPr txBox="1"/>
            <p:nvPr/>
          </p:nvSpPr>
          <p:spPr>
            <a:xfrm>
              <a:off x="9285188" y="2485047"/>
              <a:ext cx="1207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가습기</a:t>
              </a: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="" xmlns:a16="http://schemas.microsoft.com/office/drawing/2014/main" id="{8EF415FF-A9E6-4E1D-854A-FDC728B04AC4}"/>
                </a:ext>
              </a:extLst>
            </p:cNvPr>
            <p:cNvGrpSpPr/>
            <p:nvPr/>
          </p:nvGrpSpPr>
          <p:grpSpPr>
            <a:xfrm>
              <a:off x="9130404" y="3048423"/>
              <a:ext cx="2350396" cy="1110494"/>
              <a:chOff x="6920470" y="1020932"/>
              <a:chExt cx="2818333" cy="1998635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="" xmlns:a16="http://schemas.microsoft.com/office/drawing/2014/main" id="{A27A031D-E228-4CCF-BAF4-5690422BA69E}"/>
                  </a:ext>
                </a:extLst>
              </p:cNvPr>
              <p:cNvGrpSpPr/>
              <p:nvPr/>
            </p:nvGrpSpPr>
            <p:grpSpPr>
              <a:xfrm>
                <a:off x="7106069" y="1273742"/>
                <a:ext cx="2558877" cy="1582958"/>
                <a:chOff x="7106069" y="1273742"/>
                <a:chExt cx="2558877" cy="1582958"/>
              </a:xfrm>
            </p:grpSpPr>
            <p:pic>
              <p:nvPicPr>
                <p:cNvPr id="81" name="그림 80">
                  <a:extLst>
                    <a:ext uri="{FF2B5EF4-FFF2-40B4-BE49-F238E27FC236}">
                      <a16:creationId xmlns="" xmlns:a16="http://schemas.microsoft.com/office/drawing/2014/main" id="{C4D51844-6CC9-45AF-A04C-DAD18E85F0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582" r="-1999" b="45809"/>
                <a:stretch/>
              </p:blipFill>
              <p:spPr>
                <a:xfrm>
                  <a:off x="7106069" y="1273742"/>
                  <a:ext cx="2558877" cy="254135"/>
                </a:xfrm>
                <a:prstGeom prst="rect">
                  <a:avLst/>
                </a:prstGeom>
              </p:spPr>
            </p:pic>
            <p:pic>
              <p:nvPicPr>
                <p:cNvPr id="82" name="Picture 2" descr="nodemcuì ëí ì´ë¯¸ì§ ê²ìê²°ê³¼">
                  <a:extLst>
                    <a:ext uri="{FF2B5EF4-FFF2-40B4-BE49-F238E27FC236}">
                      <a16:creationId xmlns="" xmlns:a16="http://schemas.microsoft.com/office/drawing/2014/main" id="{3A1CE095-F456-4018-A17F-853C353E72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04" t="8556" r="9891" b="7625"/>
                <a:stretch/>
              </p:blipFill>
              <p:spPr bwMode="auto">
                <a:xfrm>
                  <a:off x="8153702" y="1727826"/>
                  <a:ext cx="1436682" cy="1128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0" name="사각형: 둥근 모서리 18">
                <a:extLst>
                  <a:ext uri="{FF2B5EF4-FFF2-40B4-BE49-F238E27FC236}">
                    <a16:creationId xmlns="" xmlns:a16="http://schemas.microsoft.com/office/drawing/2014/main" id="{10FFB315-D6E2-4E4C-99A7-CD2962D92474}"/>
                  </a:ext>
                </a:extLst>
              </p:cNvPr>
              <p:cNvSpPr/>
              <p:nvPr/>
            </p:nvSpPr>
            <p:spPr>
              <a:xfrm>
                <a:off x="6920470" y="1020932"/>
                <a:ext cx="2818333" cy="199863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D3DE73BF-1A0E-4A17-B0D6-439CFEF93D1E}"/>
                </a:ext>
              </a:extLst>
            </p:cNvPr>
            <p:cNvSpPr txBox="1"/>
            <p:nvPr/>
          </p:nvSpPr>
          <p:spPr>
            <a:xfrm>
              <a:off x="9130404" y="3740885"/>
              <a:ext cx="2205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UV</a:t>
              </a:r>
              <a:r>
                <a:rPr lang="ko-KR" altLang="en-US" dirty="0"/>
                <a:t>램프</a:t>
              </a:r>
            </a:p>
          </p:txBody>
        </p:sp>
        <p:pic>
          <p:nvPicPr>
            <p:cNvPr id="84" name="그림 83">
              <a:extLst>
                <a:ext uri="{FF2B5EF4-FFF2-40B4-BE49-F238E27FC236}">
                  <a16:creationId xmlns="" xmlns:a16="http://schemas.microsoft.com/office/drawing/2014/main" id="{4FF2A989-B929-4136-9AE5-27F2AE324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1576" t="3552" r="4585" b="3265"/>
            <a:stretch/>
          </p:blipFill>
          <p:spPr>
            <a:xfrm>
              <a:off x="1122977" y="4929308"/>
              <a:ext cx="1656908" cy="134223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A6D08AD1-1425-4216-ADB8-70D347AADFE6}"/>
                </a:ext>
              </a:extLst>
            </p:cNvPr>
            <p:cNvSpPr txBox="1"/>
            <p:nvPr/>
          </p:nvSpPr>
          <p:spPr>
            <a:xfrm>
              <a:off x="304568" y="5984991"/>
              <a:ext cx="1706334" cy="384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코일 히터</a:t>
              </a:r>
            </a:p>
          </p:txBody>
        </p:sp>
        <p:sp>
          <p:nvSpPr>
            <p:cNvPr id="86" name="사각형: 둥근 모서리 21">
              <a:extLst>
                <a:ext uri="{FF2B5EF4-FFF2-40B4-BE49-F238E27FC236}">
                  <a16:creationId xmlns="" xmlns:a16="http://schemas.microsoft.com/office/drawing/2014/main" id="{BABB32AB-9EDA-4E8A-A8DF-CE940B6CAE5F}"/>
                </a:ext>
              </a:extLst>
            </p:cNvPr>
            <p:cNvSpPr/>
            <p:nvPr/>
          </p:nvSpPr>
          <p:spPr>
            <a:xfrm>
              <a:off x="270581" y="4752864"/>
              <a:ext cx="2578936" cy="164733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="" xmlns:a16="http://schemas.microsoft.com/office/drawing/2014/main" id="{239A91F3-B529-4625-9C38-6CF73B833734}"/>
                </a:ext>
              </a:extLst>
            </p:cNvPr>
            <p:cNvGrpSpPr/>
            <p:nvPr/>
          </p:nvGrpSpPr>
          <p:grpSpPr>
            <a:xfrm>
              <a:off x="6683661" y="5001128"/>
              <a:ext cx="2144884" cy="1043435"/>
              <a:chOff x="4041683" y="4199311"/>
              <a:chExt cx="2869785" cy="1681473"/>
            </a:xfrm>
          </p:grpSpPr>
          <p:pic>
            <p:nvPicPr>
              <p:cNvPr id="91" name="그림 90">
                <a:extLst>
                  <a:ext uri="{FF2B5EF4-FFF2-40B4-BE49-F238E27FC236}">
                    <a16:creationId xmlns="" xmlns:a16="http://schemas.microsoft.com/office/drawing/2014/main" id="{D318F406-3E7E-4590-8099-1E0AF9A0ED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230" t="21918" r="13801" b="21532"/>
              <a:stretch/>
            </p:blipFill>
            <p:spPr>
              <a:xfrm>
                <a:off x="5744801" y="4199311"/>
                <a:ext cx="1166667" cy="916710"/>
              </a:xfrm>
              <a:prstGeom prst="rect">
                <a:avLst/>
              </a:prstGeom>
            </p:spPr>
          </p:pic>
          <p:pic>
            <p:nvPicPr>
              <p:cNvPr id="92" name="Picture 2" descr="nodemcuì ëí ì´ë¯¸ì§ ê²ìê²°ê³¼">
                <a:extLst>
                  <a:ext uri="{FF2B5EF4-FFF2-40B4-BE49-F238E27FC236}">
                    <a16:creationId xmlns="" xmlns:a16="http://schemas.microsoft.com/office/drawing/2014/main" id="{1E57CB11-DAF4-4619-BA67-9C9BDC3F0F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04" t="8556" r="9891" b="7625"/>
              <a:stretch/>
            </p:blipFill>
            <p:spPr bwMode="auto">
              <a:xfrm>
                <a:off x="4041683" y="4602182"/>
                <a:ext cx="1627235" cy="1278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D16D4440-68A2-4FB7-A4A6-932D1376B043}"/>
                </a:ext>
              </a:extLst>
            </p:cNvPr>
            <p:cNvSpPr txBox="1"/>
            <p:nvPr/>
          </p:nvSpPr>
          <p:spPr>
            <a:xfrm>
              <a:off x="6539458" y="5958932"/>
              <a:ext cx="1918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온습도</a:t>
              </a:r>
              <a:r>
                <a:rPr lang="ko-KR" altLang="en-US" dirty="0"/>
                <a:t> 센서</a:t>
              </a:r>
            </a:p>
          </p:txBody>
        </p:sp>
        <p:sp>
          <p:nvSpPr>
            <p:cNvPr id="90" name="사각형: 둥근 모서리 43">
              <a:extLst>
                <a:ext uri="{FF2B5EF4-FFF2-40B4-BE49-F238E27FC236}">
                  <a16:creationId xmlns="" xmlns:a16="http://schemas.microsoft.com/office/drawing/2014/main" id="{D5126879-E0E7-43F8-9F80-6ADFE56AA06E}"/>
                </a:ext>
              </a:extLst>
            </p:cNvPr>
            <p:cNvSpPr/>
            <p:nvPr/>
          </p:nvSpPr>
          <p:spPr>
            <a:xfrm>
              <a:off x="6543427" y="4754077"/>
              <a:ext cx="2350396" cy="161673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4" name="내용 개체 틀 3">
              <a:extLst>
                <a:ext uri="{FF2B5EF4-FFF2-40B4-BE49-F238E27FC236}">
                  <a16:creationId xmlns="" xmlns:a16="http://schemas.microsoft.com/office/drawing/2014/main" id="{B75FDFC3-33D5-4167-A67B-E980B056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431" b="89875" l="10000" r="90000">
                          <a14:foregroundMark x1="16771" y1="41886" x2="15625" y2="26630"/>
                          <a14:foregroundMark x1="15625" y1="26630" x2="24063" y2="14424"/>
                          <a14:foregroundMark x1="24063" y1="14424" x2="46771" y2="9431"/>
                          <a14:foregroundMark x1="46771" y1="9431" x2="59583" y2="12067"/>
                          <a14:foregroundMark x1="59583" y1="12067" x2="69792" y2="20111"/>
                          <a14:foregroundMark x1="69792" y1="20111" x2="76667" y2="32594"/>
                          <a14:foregroundMark x1="76667" y1="32594" x2="77500" y2="35784"/>
                          <a14:foregroundMark x1="73750" y1="22191" x2="78646" y2="37171"/>
                          <a14:foregroundMark x1="78646" y1="37171" x2="74479" y2="46879"/>
                          <a14:backgroundMark x1="24792" y1="68655" x2="35417" y2="75728"/>
                          <a14:backgroundMark x1="35417" y1="75728" x2="50938" y2="793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300" y="4885219"/>
              <a:ext cx="2102127" cy="1377085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C5EFB903-4EC4-4ABC-8FDE-CD0335F7DFE7}"/>
                </a:ext>
              </a:extLst>
            </p:cNvPr>
            <p:cNvSpPr txBox="1"/>
            <p:nvPr/>
          </p:nvSpPr>
          <p:spPr>
            <a:xfrm>
              <a:off x="3935341" y="5963222"/>
              <a:ext cx="2123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무게 센서</a:t>
              </a:r>
            </a:p>
          </p:txBody>
        </p:sp>
        <p:sp>
          <p:nvSpPr>
            <p:cNvPr id="96" name="사각형: 둥근 모서리 45">
              <a:extLst>
                <a:ext uri="{FF2B5EF4-FFF2-40B4-BE49-F238E27FC236}">
                  <a16:creationId xmlns="" xmlns:a16="http://schemas.microsoft.com/office/drawing/2014/main" id="{7438B4F3-B3EF-4DA6-A2F2-5AF208F319CD}"/>
                </a:ext>
              </a:extLst>
            </p:cNvPr>
            <p:cNvSpPr/>
            <p:nvPr/>
          </p:nvSpPr>
          <p:spPr>
            <a:xfrm>
              <a:off x="3869906" y="4769490"/>
              <a:ext cx="2412626" cy="163070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사각형: 둥근 모서리 27">
              <a:extLst>
                <a:ext uri="{FF2B5EF4-FFF2-40B4-BE49-F238E27FC236}">
                  <a16:creationId xmlns="" xmlns:a16="http://schemas.microsoft.com/office/drawing/2014/main" id="{E197A5AF-EFF6-4252-A419-B6409305BB98}"/>
                </a:ext>
              </a:extLst>
            </p:cNvPr>
            <p:cNvSpPr/>
            <p:nvPr/>
          </p:nvSpPr>
          <p:spPr>
            <a:xfrm>
              <a:off x="3137515" y="1660639"/>
              <a:ext cx="4083187" cy="297835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="" xmlns:a16="http://schemas.microsoft.com/office/drawing/2014/main" id="{1A0905E8-859C-4AC0-B3EA-52ED6B5E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926" y="1738841"/>
              <a:ext cx="3710381" cy="283529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5" name="그림 104">
              <a:extLst>
                <a:ext uri="{FF2B5EF4-FFF2-40B4-BE49-F238E27FC236}">
                  <a16:creationId xmlns="" xmlns:a16="http://schemas.microsoft.com/office/drawing/2014/main" id="{9B188626-C0B2-4E3E-A260-13B73786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675" y="4822146"/>
              <a:ext cx="1515587" cy="1515587"/>
            </a:xfrm>
            <a:prstGeom prst="rect">
              <a:avLst/>
            </a:prstGeom>
          </p:spPr>
        </p:pic>
        <p:sp>
          <p:nvSpPr>
            <p:cNvPr id="106" name="사각형: 둥근 모서리 46">
              <a:extLst>
                <a:ext uri="{FF2B5EF4-FFF2-40B4-BE49-F238E27FC236}">
                  <a16:creationId xmlns="" xmlns:a16="http://schemas.microsoft.com/office/drawing/2014/main" id="{FD418DBF-9FEE-4CC8-938F-E864F2A07463}"/>
                </a:ext>
              </a:extLst>
            </p:cNvPr>
            <p:cNvSpPr/>
            <p:nvPr/>
          </p:nvSpPr>
          <p:spPr>
            <a:xfrm>
              <a:off x="9130404" y="4752864"/>
              <a:ext cx="2350396" cy="161673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F336306D-98FD-40FD-B045-FEEC3D619C89}"/>
                </a:ext>
              </a:extLst>
            </p:cNvPr>
            <p:cNvSpPr txBox="1"/>
            <p:nvPr/>
          </p:nvSpPr>
          <p:spPr>
            <a:xfrm>
              <a:off x="9260959" y="5951722"/>
              <a:ext cx="1207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팬</a:t>
              </a:r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="" xmlns:a16="http://schemas.microsoft.com/office/drawing/2014/main" id="{98C59AAE-FC2E-47A0-8274-AD027AD50A3D}"/>
                </a:ext>
              </a:extLst>
            </p:cNvPr>
            <p:cNvGrpSpPr/>
            <p:nvPr/>
          </p:nvGrpSpPr>
          <p:grpSpPr>
            <a:xfrm>
              <a:off x="1560048" y="1744481"/>
              <a:ext cx="5516618" cy="3086444"/>
              <a:chOff x="1560048" y="1666420"/>
              <a:chExt cx="5516618" cy="3086444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="" xmlns:a16="http://schemas.microsoft.com/office/drawing/2014/main" id="{5787C684-26EA-4A2C-A20C-AF9EF05A10D9}"/>
                  </a:ext>
                </a:extLst>
              </p:cNvPr>
              <p:cNvGrpSpPr/>
              <p:nvPr/>
            </p:nvGrpSpPr>
            <p:grpSpPr>
              <a:xfrm>
                <a:off x="1560048" y="1666420"/>
                <a:ext cx="5516618" cy="3086444"/>
                <a:chOff x="1560048" y="1666420"/>
                <a:chExt cx="5516618" cy="3086444"/>
              </a:xfrm>
            </p:grpSpPr>
            <p:pic>
              <p:nvPicPr>
                <p:cNvPr id="119" name="그림 118">
                  <a:extLst>
                    <a:ext uri="{FF2B5EF4-FFF2-40B4-BE49-F238E27FC236}">
                      <a16:creationId xmlns="" xmlns:a16="http://schemas.microsoft.com/office/drawing/2014/main" id="{F947BBDC-85B7-44B8-8965-55B1250F2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566" y="1666420"/>
                  <a:ext cx="3721100" cy="2905691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cxnSp>
              <p:nvCxnSpPr>
                <p:cNvPr id="120" name="연결선: 꺾임 72">
                  <a:extLst>
                    <a:ext uri="{FF2B5EF4-FFF2-40B4-BE49-F238E27FC236}">
                      <a16:creationId xmlns="" xmlns:a16="http://schemas.microsoft.com/office/drawing/2014/main" id="{BDB12E8D-83E9-46DE-8985-DB37CEC75A03}"/>
                    </a:ext>
                  </a:extLst>
                </p:cNvPr>
                <p:cNvCxnSpPr/>
                <p:nvPr/>
              </p:nvCxnSpPr>
              <p:spPr>
                <a:xfrm rot="10800000">
                  <a:off x="4478377" y="2782825"/>
                  <a:ext cx="1955840" cy="1542866"/>
                </a:xfrm>
                <a:prstGeom prst="bentConnector3">
                  <a:avLst>
                    <a:gd name="adj1" fmla="val 76048"/>
                  </a:avLst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연결선: 꺾임 75">
                  <a:extLst>
                    <a:ext uri="{FF2B5EF4-FFF2-40B4-BE49-F238E27FC236}">
                      <a16:creationId xmlns="" xmlns:a16="http://schemas.microsoft.com/office/drawing/2014/main" id="{B1947D9A-79CC-45D7-A875-6F6A417D43E3}"/>
                    </a:ext>
                  </a:extLst>
                </p:cNvPr>
                <p:cNvCxnSpPr>
                  <a:cxnSpLocks/>
                  <a:stCxn id="86" idx="0"/>
                  <a:endCxn id="122" idx="1"/>
                </p:cNvCxnSpPr>
                <p:nvPr/>
              </p:nvCxnSpPr>
              <p:spPr>
                <a:xfrm rot="5400000" flipH="1" flipV="1">
                  <a:off x="1900393" y="2766653"/>
                  <a:ext cx="1645866" cy="2326555"/>
                </a:xfrm>
                <a:prstGeom prst="bentConnector2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22" name="순서도: 판단 121">
                  <a:extLst>
                    <a:ext uri="{FF2B5EF4-FFF2-40B4-BE49-F238E27FC236}">
                      <a16:creationId xmlns="" xmlns:a16="http://schemas.microsoft.com/office/drawing/2014/main" id="{12BB549B-3A1C-4082-BA78-5C5A6578495C}"/>
                    </a:ext>
                  </a:extLst>
                </p:cNvPr>
                <p:cNvSpPr/>
                <p:nvPr/>
              </p:nvSpPr>
              <p:spPr>
                <a:xfrm rot="197503">
                  <a:off x="3886029" y="2824478"/>
                  <a:ext cx="696707" cy="605042"/>
                </a:xfrm>
                <a:prstGeom prst="flowChartDecision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7" name="연결선: 꺾임 82">
                <a:extLst>
                  <a:ext uri="{FF2B5EF4-FFF2-40B4-BE49-F238E27FC236}">
                    <a16:creationId xmlns="" xmlns:a16="http://schemas.microsoft.com/office/drawing/2014/main" id="{A31E73EB-5545-44F7-AB5A-C70E9027B2DC}"/>
                  </a:ext>
                </a:extLst>
              </p:cNvPr>
              <p:cNvCxnSpPr>
                <a:cxnSpLocks/>
                <a:stCxn id="70" idx="3"/>
                <a:endCxn id="118" idx="2"/>
              </p:cNvCxnSpPr>
              <p:nvPr/>
            </p:nvCxnSpPr>
            <p:spPr>
              <a:xfrm flipV="1">
                <a:off x="2779884" y="1996233"/>
                <a:ext cx="1909702" cy="24215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8" name="타원 117">
                <a:extLst>
                  <a:ext uri="{FF2B5EF4-FFF2-40B4-BE49-F238E27FC236}">
                    <a16:creationId xmlns="" xmlns:a16="http://schemas.microsoft.com/office/drawing/2014/main" id="{CE236DDF-9A59-4933-961D-255769D1C52F}"/>
                  </a:ext>
                </a:extLst>
              </p:cNvPr>
              <p:cNvSpPr/>
              <p:nvPr/>
            </p:nvSpPr>
            <p:spPr>
              <a:xfrm>
                <a:off x="4689586" y="1853967"/>
                <a:ext cx="261742" cy="28453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" name="그림 114">
              <a:extLst>
                <a:ext uri="{FF2B5EF4-FFF2-40B4-BE49-F238E27FC236}">
                  <a16:creationId xmlns="" xmlns:a16="http://schemas.microsoft.com/office/drawing/2014/main" id="{12ECEE15-9C98-410E-A092-54ACA2BE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83287">
              <a:off x="3241803" y="3504851"/>
              <a:ext cx="621527" cy="429728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하드웨어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AE14E10B-62EE-4235-8E54-83C70AC23BDA}"/>
              </a:ext>
            </a:extLst>
          </p:cNvPr>
          <p:cNvSpPr txBox="1"/>
          <p:nvPr/>
        </p:nvSpPr>
        <p:spPr>
          <a:xfrm>
            <a:off x="4440723" y="1326188"/>
            <a:ext cx="2065843" cy="34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인큐베이터</a:t>
            </a:r>
          </a:p>
        </p:txBody>
      </p:sp>
      <p:sp>
        <p:nvSpPr>
          <p:cNvPr id="97" name="사각형: 둥근 모서리 47">
            <a:extLst>
              <a:ext uri="{FF2B5EF4-FFF2-40B4-BE49-F238E27FC236}">
                <a16:creationId xmlns="" xmlns:a16="http://schemas.microsoft.com/office/drawing/2014/main" id="{9A2F75AA-BD3A-4BBE-9FCB-4FF7E1BE02A9}"/>
              </a:ext>
            </a:extLst>
          </p:cNvPr>
          <p:cNvSpPr/>
          <p:nvPr/>
        </p:nvSpPr>
        <p:spPr>
          <a:xfrm>
            <a:off x="7021465" y="1755244"/>
            <a:ext cx="1931458" cy="118332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순서도: 판단 100">
            <a:extLst>
              <a:ext uri="{FF2B5EF4-FFF2-40B4-BE49-F238E27FC236}">
                <a16:creationId xmlns="" xmlns:a16="http://schemas.microsoft.com/office/drawing/2014/main" id="{EDCE26B7-D6D8-4BAB-B42B-DD6C1166D660}"/>
              </a:ext>
            </a:extLst>
          </p:cNvPr>
          <p:cNvSpPr/>
          <p:nvPr/>
        </p:nvSpPr>
        <p:spPr>
          <a:xfrm rot="19960900">
            <a:off x="3346218" y="2289910"/>
            <a:ext cx="188226" cy="339346"/>
          </a:xfrm>
          <a:prstGeom prst="flowChartDecisi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대각선 줄무늬 101">
            <a:extLst>
              <a:ext uri="{FF2B5EF4-FFF2-40B4-BE49-F238E27FC236}">
                <a16:creationId xmlns="" xmlns:a16="http://schemas.microsoft.com/office/drawing/2014/main" id="{008360A0-9CBE-40DA-A46F-8669AC28AEEE}"/>
              </a:ext>
            </a:extLst>
          </p:cNvPr>
          <p:cNvSpPr/>
          <p:nvPr/>
        </p:nvSpPr>
        <p:spPr>
          <a:xfrm rot="4444773">
            <a:off x="3879126" y="2423081"/>
            <a:ext cx="807490" cy="586545"/>
          </a:xfrm>
          <a:prstGeom prst="diagStripe">
            <a:avLst>
              <a:gd name="adj" fmla="val 80952"/>
            </a:avLst>
          </a:prstGeom>
          <a:solidFill>
            <a:schemeClr val="accent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" name="3D 모델 10" descr="Light Gray Cylinder">
            <a:extLst>
              <a:ext uri="{FF2B5EF4-FFF2-40B4-BE49-F238E27FC236}">
                <a16:creationId xmlns:am3d="http://schemas.microsoft.com/office/drawing/2017/model3d" xmlns="" xmlns:a16="http://schemas.microsoft.com/office/drawing/2014/main" xmlns:mc="http://schemas.openxmlformats.org/markup-compatibility/2006" id="{D99191C5-9C4F-412E-A9DB-BC8A00A619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1328" y="2597705"/>
            <a:ext cx="494065" cy="648915"/>
          </a:xfrm>
          <a:prstGeom prst="rect">
            <a:avLst/>
          </a:prstGeom>
          <a:noFill/>
        </p:spPr>
      </p:pic>
      <p:cxnSp>
        <p:nvCxnSpPr>
          <p:cNvPr id="108" name="연결선: 꺾임 16">
            <a:extLst>
              <a:ext uri="{FF2B5EF4-FFF2-40B4-BE49-F238E27FC236}">
                <a16:creationId xmlns="" xmlns:a16="http://schemas.microsoft.com/office/drawing/2014/main" id="{F23EBDFF-F9A2-459E-A95B-662B184EB1D7}"/>
              </a:ext>
            </a:extLst>
          </p:cNvPr>
          <p:cNvCxnSpPr>
            <a:stCxn id="97" idx="1"/>
            <a:endCxn id="103" idx="0"/>
          </p:cNvCxnSpPr>
          <p:nvPr/>
        </p:nvCxnSpPr>
        <p:spPr>
          <a:xfrm rot="10800000" flipV="1">
            <a:off x="5198361" y="2346905"/>
            <a:ext cx="1823104" cy="250799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8">
            <a:extLst>
              <a:ext uri="{FF2B5EF4-FFF2-40B4-BE49-F238E27FC236}">
                <a16:creationId xmlns="" xmlns:a16="http://schemas.microsoft.com/office/drawing/2014/main" id="{F8F67C7A-5263-417E-A67F-FD1CC2FF95A9}"/>
              </a:ext>
            </a:extLst>
          </p:cNvPr>
          <p:cNvCxnSpPr>
            <a:stCxn id="80" idx="1"/>
            <a:endCxn id="102" idx="2"/>
          </p:cNvCxnSpPr>
          <p:nvPr/>
        </p:nvCxnSpPr>
        <p:spPr>
          <a:xfrm rot="10800000">
            <a:off x="4315497" y="2627076"/>
            <a:ext cx="2705969" cy="976595"/>
          </a:xfrm>
          <a:prstGeom prst="bentConnector4">
            <a:avLst>
              <a:gd name="adj1" fmla="val 43143"/>
              <a:gd name="adj2" fmla="val 12340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27">
            <a:extLst>
              <a:ext uri="{FF2B5EF4-FFF2-40B4-BE49-F238E27FC236}">
                <a16:creationId xmlns="" xmlns:a16="http://schemas.microsoft.com/office/drawing/2014/main" id="{4C675D4F-6C7D-41F7-AAB0-B221757F4BE0}"/>
              </a:ext>
            </a:extLst>
          </p:cNvPr>
          <p:cNvCxnSpPr>
            <a:stCxn id="106" idx="0"/>
            <a:endCxn id="101" idx="2"/>
          </p:cNvCxnSpPr>
          <p:nvPr/>
        </p:nvCxnSpPr>
        <p:spPr>
          <a:xfrm rot="16200000" flipV="1">
            <a:off x="4648319" y="1480213"/>
            <a:ext cx="2142532" cy="440276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61">
            <a:extLst>
              <a:ext uri="{FF2B5EF4-FFF2-40B4-BE49-F238E27FC236}">
                <a16:creationId xmlns="" xmlns:a16="http://schemas.microsoft.com/office/drawing/2014/main" id="{36759E1B-63DD-4FFD-8647-659E767AB226}"/>
              </a:ext>
            </a:extLst>
          </p:cNvPr>
          <p:cNvCxnSpPr>
            <a:stCxn id="90" idx="0"/>
            <a:endCxn id="102" idx="0"/>
          </p:cNvCxnSpPr>
          <p:nvPr/>
        </p:nvCxnSpPr>
        <p:spPr>
          <a:xfrm rot="16200000" flipV="1">
            <a:off x="4093016" y="2906210"/>
            <a:ext cx="2037723" cy="165801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="" xmlns:a16="http://schemas.microsoft.com/office/drawing/2014/main" id="{16EA30C6-C71E-4C42-950D-28777A0CD757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3918368" y="3603671"/>
            <a:ext cx="1157851" cy="116581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76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79454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340768"/>
            <a:ext cx="547497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인큐베이터 개발 동기</a:t>
            </a:r>
            <a:endParaRPr lang="en-US" altLang="ko-KR" sz="3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3600" dirty="0" err="1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히팅</a:t>
            </a: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시스템</a:t>
            </a:r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체중 측정 시스템</a:t>
            </a:r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황달</a:t>
            </a:r>
            <a:r>
              <a:rPr lang="en-US" altLang="ko-KR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치료 시스템</a:t>
            </a:r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모니터링 시스템</a:t>
            </a:r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웹 페이지</a:t>
            </a:r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케이스</a:t>
            </a:r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하드웨어 제원</a:t>
            </a:r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소프트웨어 제원</a:t>
            </a:r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36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28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658" y="1232129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/>
              <a:t>NodeMCU</a:t>
            </a:r>
            <a:r>
              <a:rPr lang="en-US" altLang="ko-KR" sz="4400" dirty="0" smtClean="0"/>
              <a:t> V2 ESP-12N </a:t>
            </a:r>
            <a:r>
              <a:rPr lang="en-US" altLang="ko-KR" dirty="0" smtClean="0"/>
              <a:t>Datasheet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55" y="2564904"/>
            <a:ext cx="3890797" cy="2918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9684" y="2066682"/>
            <a:ext cx="46049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	</a:t>
            </a:r>
          </a:p>
          <a:p>
            <a:r>
              <a:rPr lang="en-US" altLang="ko-KR" b="1" dirty="0"/>
              <a:t>Open-source platform</a:t>
            </a:r>
          </a:p>
          <a:p>
            <a:r>
              <a:rPr lang="en-US" altLang="ko-KR" b="1" dirty="0" smtClean="0"/>
              <a:t>Programmable</a:t>
            </a:r>
            <a:endParaRPr lang="en-US" altLang="ko-KR" b="1" dirty="0"/>
          </a:p>
          <a:p>
            <a:r>
              <a:rPr lang="en-US" altLang="ko-KR" b="1" dirty="0" err="1"/>
              <a:t>WiFi</a:t>
            </a:r>
            <a:r>
              <a:rPr lang="en-US" altLang="ko-KR" b="1" dirty="0"/>
              <a:t> enabled</a:t>
            </a:r>
          </a:p>
          <a:p>
            <a:r>
              <a:rPr lang="en-US" altLang="ko-KR" b="1" dirty="0"/>
              <a:t>Arduino-like Hardware IO</a:t>
            </a:r>
          </a:p>
          <a:p>
            <a:r>
              <a:rPr lang="en-US" altLang="ko-KR" b="1" dirty="0" err="1"/>
              <a:t>Nodejs</a:t>
            </a:r>
            <a:r>
              <a:rPr lang="en-US" altLang="ko-KR" b="1" dirty="0"/>
              <a:t> style network API</a:t>
            </a:r>
          </a:p>
          <a:p>
            <a:r>
              <a:rPr lang="en-US" altLang="ko-KR" b="1" dirty="0"/>
              <a:t>ESP8266, a low cost </a:t>
            </a:r>
            <a:r>
              <a:rPr lang="en-US" altLang="ko-KR" b="1" dirty="0" err="1"/>
              <a:t>WiFi</a:t>
            </a:r>
            <a:r>
              <a:rPr lang="en-US" altLang="ko-KR" b="1" dirty="0"/>
              <a:t> module on-board (FCC Certified)</a:t>
            </a:r>
          </a:p>
          <a:p>
            <a:r>
              <a:rPr lang="en-US" altLang="ko-KR" b="1" dirty="0"/>
              <a:t>On-board USB-TTL converter, plug &amp; play</a:t>
            </a:r>
          </a:p>
          <a:p>
            <a:r>
              <a:rPr lang="en-US" altLang="ko-KR" b="1" dirty="0"/>
              <a:t>10 GPIO pins, every GPIO can be PWM, I2C or 1-Wire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51520" y="59501"/>
            <a:ext cx="75850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하드웨어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2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0396" y="1002534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/>
              <a:t>Raspberry Pi 3 B+ </a:t>
            </a:r>
            <a:r>
              <a:rPr lang="en-US" altLang="ko-KR" dirty="0" smtClean="0"/>
              <a:t>Datasheet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9" y="2156412"/>
            <a:ext cx="3744416" cy="3744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9545" y="1761764"/>
            <a:ext cx="4896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Broadcom BCM2837B0, Cortex-A53 (ARMv8) 64</a:t>
            </a:r>
            <a:r>
              <a:rPr lang="ko-KR" altLang="en-US" b="1" dirty="0"/>
              <a:t>비트 </a:t>
            </a:r>
            <a:r>
              <a:rPr lang="en-US" altLang="ko-KR" b="1" dirty="0" err="1"/>
              <a:t>SoC</a:t>
            </a:r>
            <a:r>
              <a:rPr lang="en-US" altLang="ko-KR" b="1" dirty="0"/>
              <a:t> 1.4GHz</a:t>
            </a:r>
          </a:p>
          <a:p>
            <a:r>
              <a:rPr lang="en-US" altLang="ko-KR" b="1" dirty="0"/>
              <a:t>1GB LPDDR2 SDRAM</a:t>
            </a:r>
          </a:p>
          <a:p>
            <a:r>
              <a:rPr lang="en-US" altLang="ko-KR" b="1" dirty="0"/>
              <a:t>2.4GHz </a:t>
            </a:r>
            <a:r>
              <a:rPr lang="ko-KR" altLang="en-US" b="1" dirty="0"/>
              <a:t>및 </a:t>
            </a:r>
            <a:r>
              <a:rPr lang="en-US" altLang="ko-KR" b="1" dirty="0"/>
              <a:t>5GHz IEEE 802.11.b/g/n/ac </a:t>
            </a:r>
            <a:r>
              <a:rPr lang="ko-KR" altLang="en-US" b="1" dirty="0"/>
              <a:t>무선 </a:t>
            </a:r>
            <a:r>
              <a:rPr lang="en-US" altLang="ko-KR" b="1" dirty="0"/>
              <a:t>LAN, Bluetooth 4.2, BLE</a:t>
            </a:r>
          </a:p>
          <a:p>
            <a:r>
              <a:rPr lang="ko-KR" altLang="en-US" b="1" dirty="0" smtClean="0"/>
              <a:t>확장된 </a:t>
            </a:r>
            <a:r>
              <a:rPr lang="en-US" altLang="ko-KR" b="1" dirty="0"/>
              <a:t>40</a:t>
            </a:r>
            <a:r>
              <a:rPr lang="ko-KR" altLang="en-US" b="1" dirty="0"/>
              <a:t>핀 </a:t>
            </a:r>
            <a:r>
              <a:rPr lang="en-US" altLang="ko-KR" b="1" dirty="0"/>
              <a:t>GPIO </a:t>
            </a:r>
            <a:r>
              <a:rPr lang="ko-KR" altLang="en-US" b="1" dirty="0"/>
              <a:t>헤더</a:t>
            </a:r>
          </a:p>
          <a:p>
            <a:r>
              <a:rPr lang="ko-KR" altLang="en-US" b="1" dirty="0"/>
              <a:t>풀 사이즈 </a:t>
            </a:r>
            <a:r>
              <a:rPr lang="en-US" altLang="ko-KR" b="1" dirty="0"/>
              <a:t>HDMI</a:t>
            </a:r>
          </a:p>
          <a:p>
            <a:r>
              <a:rPr lang="en-US" altLang="ko-KR" b="1" dirty="0"/>
              <a:t>USB 2.0 </a:t>
            </a:r>
            <a:r>
              <a:rPr lang="ko-KR" altLang="en-US" b="1" dirty="0"/>
              <a:t>포트 </a:t>
            </a:r>
            <a:r>
              <a:rPr lang="en-US" altLang="ko-KR" b="1" dirty="0"/>
              <a:t>4 </a:t>
            </a:r>
            <a:r>
              <a:rPr lang="ko-KR" altLang="en-US" b="1" dirty="0"/>
              <a:t>개</a:t>
            </a:r>
          </a:p>
          <a:p>
            <a:r>
              <a:rPr lang="ko-KR" altLang="en-US" b="1" dirty="0" err="1"/>
              <a:t>라스베리파이</a:t>
            </a:r>
            <a:r>
              <a:rPr lang="ko-KR" altLang="en-US" b="1" dirty="0"/>
              <a:t> 카메라 연결용 </a:t>
            </a:r>
            <a:r>
              <a:rPr lang="en-US" altLang="ko-KR" b="1" dirty="0"/>
              <a:t>CSI </a:t>
            </a:r>
            <a:r>
              <a:rPr lang="ko-KR" altLang="en-US" b="1" dirty="0"/>
              <a:t>카메라 포트</a:t>
            </a:r>
          </a:p>
          <a:p>
            <a:r>
              <a:rPr lang="en-US" altLang="ko-KR" b="1" dirty="0" smtClean="0"/>
              <a:t>4</a:t>
            </a:r>
            <a:r>
              <a:rPr lang="ko-KR" altLang="en-US" b="1" dirty="0"/>
              <a:t>극 스테레오 출력 및 </a:t>
            </a:r>
            <a:r>
              <a:rPr lang="ko-KR" altLang="en-US" b="1" dirty="0" err="1"/>
              <a:t>컴포지트</a:t>
            </a:r>
            <a:r>
              <a:rPr lang="ko-KR" altLang="en-US" b="1" dirty="0"/>
              <a:t> 비디오 포트</a:t>
            </a:r>
          </a:p>
          <a:p>
            <a:r>
              <a:rPr lang="ko-KR" altLang="en-US" b="1" dirty="0"/>
              <a:t>운영체제를 로드하고 데이터를 저장하는 </a:t>
            </a:r>
            <a:r>
              <a:rPr lang="en-US" altLang="ko-KR" b="1" dirty="0"/>
              <a:t>Micro SD </a:t>
            </a:r>
            <a:r>
              <a:rPr lang="ko-KR" altLang="en-US" b="1" dirty="0"/>
              <a:t>포트</a:t>
            </a:r>
          </a:p>
          <a:p>
            <a:r>
              <a:rPr lang="en-US" altLang="ko-KR" b="1" dirty="0"/>
              <a:t>5V / 2.5A DC </a:t>
            </a:r>
            <a:r>
              <a:rPr lang="ko-KR" altLang="en-US" b="1" dirty="0"/>
              <a:t>전원 입력 </a:t>
            </a:r>
            <a:r>
              <a:rPr lang="en-US" altLang="ko-KR" b="1" dirty="0"/>
              <a:t>(</a:t>
            </a:r>
            <a:r>
              <a:rPr lang="ko-KR" altLang="en-US" b="1" dirty="0"/>
              <a:t>권장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Power-over-Ethernet (</a:t>
            </a:r>
            <a:r>
              <a:rPr lang="en-US" altLang="ko-KR" b="1" dirty="0" err="1"/>
              <a:t>PoE</a:t>
            </a:r>
            <a:r>
              <a:rPr lang="en-US" altLang="ko-KR" b="1" dirty="0"/>
              <a:t>) </a:t>
            </a:r>
            <a:r>
              <a:rPr lang="ko-KR" altLang="en-US" b="1" dirty="0"/>
              <a:t>지원 </a:t>
            </a:r>
            <a:r>
              <a:rPr lang="en-US" altLang="ko-KR" b="1" dirty="0"/>
              <a:t>(</a:t>
            </a:r>
            <a:r>
              <a:rPr lang="ko-KR" altLang="en-US" b="1" dirty="0"/>
              <a:t>별도의 </a:t>
            </a:r>
            <a:r>
              <a:rPr lang="en-US" altLang="ko-KR" b="1" dirty="0" err="1"/>
              <a:t>PoE</a:t>
            </a:r>
            <a:r>
              <a:rPr lang="en-US" altLang="ko-KR" b="1" dirty="0"/>
              <a:t> HAT</a:t>
            </a:r>
            <a:r>
              <a:rPr lang="ko-KR" altLang="en-US" b="1" dirty="0"/>
              <a:t>가 필요함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59501"/>
            <a:ext cx="75850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하드웨어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7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084" y="1133613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/>
              <a:t>DHT-22 Module </a:t>
            </a:r>
            <a:r>
              <a:rPr lang="en-US" altLang="ko-KR" dirty="0" smtClean="0"/>
              <a:t>Datasheet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BF5C285-39C3-41E1-BEFD-4F1AE8398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0" t="21918" r="13801" b="21532"/>
          <a:stretch/>
        </p:blipFill>
        <p:spPr>
          <a:xfrm>
            <a:off x="323528" y="2510162"/>
            <a:ext cx="3754282" cy="29499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C01ABB7-3B3C-460A-A900-D46977349044}"/>
              </a:ext>
            </a:extLst>
          </p:cNvPr>
          <p:cNvSpPr/>
          <p:nvPr/>
        </p:nvSpPr>
        <p:spPr>
          <a:xfrm>
            <a:off x="4257321" y="2276969"/>
            <a:ext cx="48315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개의 작은 막에 습도를 감지하여 정전용량을 체크해서 습도를 출력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입력전압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3V~5V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습도범위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20~80%(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오차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+-5%)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샘플링 주기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0.5Hz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최대 소비전력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2.5mA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치수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15.1 x 25  (mm)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59501"/>
            <a:ext cx="75850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하드웨어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0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319616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/>
              <a:t>120W </a:t>
            </a:r>
            <a:r>
              <a:rPr lang="ko-KR" altLang="en-US" sz="4400" dirty="0" smtClean="0"/>
              <a:t>히터 코일</a:t>
            </a:r>
            <a:r>
              <a:rPr lang="en-US" altLang="ko-KR" sz="4400" dirty="0" smtClean="0"/>
              <a:t> </a:t>
            </a:r>
            <a:r>
              <a:rPr lang="en-US" altLang="ko-KR" dirty="0" smtClean="0"/>
              <a:t>Datasheet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BF1048D-1497-4284-93FE-FF807027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76872"/>
            <a:ext cx="4185822" cy="37660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5374" y="2974505"/>
            <a:ext cx="3481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입력 전압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DC 5 V~ 12 V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20A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최대 출력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120 W(12v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일때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크기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280 x 25 x 23 mm</a:t>
            </a:r>
          </a:p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59501"/>
            <a:ext cx="75850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하드웨어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0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658" y="1234968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/>
              <a:t>MMH-USB </a:t>
            </a:r>
            <a:r>
              <a:rPr lang="ko-KR" altLang="en-US" sz="4400" dirty="0" smtClean="0"/>
              <a:t>가습기</a:t>
            </a:r>
            <a:r>
              <a:rPr lang="en-US" altLang="ko-KR" sz="4400" dirty="0" smtClean="0"/>
              <a:t> </a:t>
            </a:r>
            <a:r>
              <a:rPr lang="en-US" altLang="ko-KR" dirty="0" smtClean="0"/>
              <a:t>Datasheet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B4DDB83-8DF1-417C-B0D3-F97FC797C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3" r="9923" b="4412"/>
          <a:stretch/>
        </p:blipFill>
        <p:spPr>
          <a:xfrm>
            <a:off x="971600" y="2246488"/>
            <a:ext cx="2592288" cy="37027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2614" y="2389724"/>
            <a:ext cx="34817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정격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 V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정격 전류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400mA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소비 전력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1.5W~2W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분무량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25-30 ML/H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수조물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용량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175ML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크기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66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x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66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x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158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mm</a:t>
            </a:r>
          </a:p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59501"/>
            <a:ext cx="75850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하드웨어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78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658" y="1319963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/>
              <a:t>LoadCell</a:t>
            </a:r>
            <a:r>
              <a:rPr lang="en-US" altLang="ko-KR" sz="4400" dirty="0" smtClean="0"/>
              <a:t> Module </a:t>
            </a:r>
            <a:r>
              <a:rPr lang="en-US" altLang="ko-KR" dirty="0" smtClean="0"/>
              <a:t>Datasheet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9" y="2587727"/>
            <a:ext cx="3872571" cy="29084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6016" y="2852936"/>
            <a:ext cx="4283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최대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측정범위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5Kg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최대 허용범위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7.5Kg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인가전압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Max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8V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Impedance : 1000+-10(ohm)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1520" y="59501"/>
            <a:ext cx="75850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하드웨어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7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034136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/>
              <a:t>IP65(HDL1805</a:t>
            </a:r>
            <a:r>
              <a:rPr lang="en-US" altLang="ko-KR" sz="4400" dirty="0"/>
              <a:t>)</a:t>
            </a:r>
            <a:r>
              <a:rPr lang="en-US" altLang="ko-KR" sz="4400" b="1" dirty="0"/>
              <a:t> </a:t>
            </a:r>
            <a:r>
              <a:rPr lang="en-US" altLang="ko-KR" dirty="0" smtClean="0"/>
              <a:t>Datasheet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99" b="45809"/>
          <a:stretch/>
        </p:blipFill>
        <p:spPr>
          <a:xfrm>
            <a:off x="539552" y="1772816"/>
            <a:ext cx="3882040" cy="31547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5140" y="1844824"/>
            <a:ext cx="37153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구동전압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DC 5V</a:t>
            </a: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폭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10mm</a:t>
            </a: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파장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395-405nm</a:t>
            </a: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LED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10cm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당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소비전력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10cm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당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1.44W</a:t>
            </a: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방수등급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IP65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b="1" dirty="0"/>
              <a:t>5V UV 395-405nm LED </a:t>
            </a:r>
            <a:r>
              <a:rPr lang="ko-KR" altLang="en-US" b="1" dirty="0" err="1"/>
              <a:t>스트립바</a:t>
            </a:r>
            <a:r>
              <a:rPr lang="ko-KR" altLang="en-US" b="1" dirty="0"/>
              <a:t> </a:t>
            </a:r>
            <a:r>
              <a:rPr lang="en-US" altLang="ko-KR" b="1" dirty="0"/>
              <a:t>10mm </a:t>
            </a:r>
            <a:r>
              <a:rPr lang="ko-KR" altLang="en-US" b="1" dirty="0"/>
              <a:t>방수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1520" y="59501"/>
            <a:ext cx="75850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하드웨어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1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009883"/>
            <a:ext cx="734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+mn-ea"/>
              </a:rPr>
              <a:t>ARTIC</a:t>
            </a:r>
            <a:r>
              <a:rPr lang="en-US" altLang="ko-KR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400" dirty="0">
                <a:latin typeface="+mn-ea"/>
              </a:rPr>
              <a:t>F12</a:t>
            </a:r>
            <a:r>
              <a:rPr lang="en-US" altLang="ko-KR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400" dirty="0">
                <a:latin typeface="+mn-ea"/>
              </a:rPr>
              <a:t>Silent</a:t>
            </a:r>
            <a:r>
              <a:rPr lang="en-US" altLang="ko-KR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400" dirty="0" smtClean="0"/>
              <a:t> </a:t>
            </a:r>
            <a:r>
              <a:rPr lang="en-US" altLang="ko-KR" dirty="0" smtClean="0"/>
              <a:t>Datasheet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95975"/>
            <a:ext cx="3888432" cy="3888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104695D-EC14-4B25-BAC2-A65F20D14841}"/>
              </a:ext>
            </a:extLst>
          </p:cNvPr>
          <p:cNvSpPr txBox="1"/>
          <p:nvPr/>
        </p:nvSpPr>
        <p:spPr>
          <a:xfrm>
            <a:off x="5076056" y="2547529"/>
            <a:ext cx="3312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규격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120x120x25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mm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동작 전압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12V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최대 소음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20.5 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dBA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최대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풍량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37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CFM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최대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팬속도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800 RPM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1520" y="59501"/>
            <a:ext cx="75850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하드웨어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4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제원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인큐베이터 개발 동기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Picture 2" descr="íì¼:attachment/ì¸íë² ì´í°/infantincub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70864"/>
            <a:ext cx="4508962" cy="29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4437112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인큐베이터의 센서 값을 중앙 모니터에 전송하는데 어려움이 있다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따라서 </a:t>
            </a:r>
            <a:r>
              <a:rPr lang="ko-KR" altLang="en-US" dirty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외부 의료기기를 사용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한다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기존의 인큐베이터들은 대부분 </a:t>
            </a:r>
            <a:r>
              <a:rPr lang="ko-KR" altLang="en-US" dirty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아기를 인큐베이터에서 꺼내서 무게를 측정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하고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꺼내지 않더라도 인큐베이터의 모니터 화면을 확인 해야 한다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간호사들은 중앙 모니터에서 한 명이 </a:t>
            </a:r>
            <a:r>
              <a:rPr lang="ko-KR" altLang="en-US" dirty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여러 명의 아이들을 모니터링 하기를 원한다</a:t>
            </a:r>
            <a:r>
              <a:rPr lang="en-US" altLang="ko-KR" dirty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endParaRPr lang="ko-KR" altLang="en-US" dirty="0">
              <a:solidFill>
                <a:srgbClr val="FF0000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64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히팅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25" y="1196752"/>
            <a:ext cx="3764055" cy="37640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44278" y="2091942"/>
            <a:ext cx="3096344" cy="1505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14345" r="33463" b="14343"/>
          <a:stretch/>
        </p:blipFill>
        <p:spPr>
          <a:xfrm>
            <a:off x="783397" y="2140883"/>
            <a:ext cx="1112851" cy="169577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51690" y="1777726"/>
            <a:ext cx="3996444" cy="24220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6267" y="1974111"/>
            <a:ext cx="1440160" cy="2029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059902" y="2058014"/>
            <a:ext cx="954106" cy="2010031"/>
            <a:chOff x="2231740" y="2001699"/>
            <a:chExt cx="954106" cy="2211034"/>
          </a:xfrm>
        </p:grpSpPr>
        <p:grpSp>
          <p:nvGrpSpPr>
            <p:cNvPr id="14" name="그룹 13"/>
            <p:cNvGrpSpPr/>
            <p:nvPr/>
          </p:nvGrpSpPr>
          <p:grpSpPr>
            <a:xfrm>
              <a:off x="2231740" y="2001699"/>
              <a:ext cx="954106" cy="2211034"/>
              <a:chOff x="2231740" y="2001699"/>
              <a:chExt cx="954106" cy="2211034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0" t="33200" r="25851" b="33201"/>
              <a:stretch/>
            </p:blipFill>
            <p:spPr>
              <a:xfrm flipH="1">
                <a:off x="2249742" y="2609480"/>
                <a:ext cx="936104" cy="624069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0" t="33200" r="25851" b="33201"/>
              <a:stretch/>
            </p:blipFill>
            <p:spPr>
              <a:xfrm flipH="1">
                <a:off x="2249742" y="2937802"/>
                <a:ext cx="936104" cy="624069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0" t="33200" r="25851" b="33201"/>
              <a:stretch/>
            </p:blipFill>
            <p:spPr>
              <a:xfrm flipH="1">
                <a:off x="2231740" y="3267156"/>
                <a:ext cx="936104" cy="624069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0" t="33200" r="25851" b="33201"/>
              <a:stretch/>
            </p:blipFill>
            <p:spPr>
              <a:xfrm flipH="1">
                <a:off x="2231740" y="2001699"/>
                <a:ext cx="936104" cy="624069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0" t="33200" r="25851" b="33201"/>
              <a:stretch/>
            </p:blipFill>
            <p:spPr>
              <a:xfrm flipH="1">
                <a:off x="2243898" y="3588664"/>
                <a:ext cx="936104" cy="624069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3200" r="25851" b="33201"/>
            <a:stretch/>
          </p:blipFill>
          <p:spPr>
            <a:xfrm flipH="1">
              <a:off x="2249742" y="2297446"/>
              <a:ext cx="936104" cy="624069"/>
            </a:xfrm>
            <a:prstGeom prst="rect">
              <a:avLst/>
            </a:prstGeom>
          </p:spPr>
        </p:pic>
      </p:grpSp>
      <p:sp>
        <p:nvSpPr>
          <p:cNvPr id="22" name="오른쪽 화살표 21"/>
          <p:cNvSpPr/>
          <p:nvPr/>
        </p:nvSpPr>
        <p:spPr>
          <a:xfrm>
            <a:off x="3638706" y="2600362"/>
            <a:ext cx="1512168" cy="70137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24298" y="2527581"/>
            <a:ext cx="2772308" cy="699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온도</a:t>
            </a:r>
            <a:r>
              <a:rPr lang="en-US" altLang="ko-KR" sz="4400" dirty="0"/>
              <a:t>,</a:t>
            </a:r>
            <a:r>
              <a:rPr lang="ko-KR" altLang="en-US" sz="4400" dirty="0"/>
              <a:t>습도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4472170" y="1201662"/>
            <a:ext cx="0" cy="386224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69584" y="5001864"/>
            <a:ext cx="3245732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간호사 스테이션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7046" y="4928480"/>
            <a:ext cx="3245732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인큐베이터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39722" y="567343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인큐베이터의 기본 시스템으로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온도 </a:t>
            </a:r>
            <a:r>
              <a:rPr lang="en-US" altLang="ko-KR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습도를 자동으로 조절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하고</a:t>
            </a:r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</a:p>
          <a:p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DHT-22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이용해 간호사 스테이션으로 센서 값을 전송한다</a:t>
            </a:r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endParaRPr lang="en-US" altLang="ko-KR" sz="2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히팅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603316" y="1424429"/>
            <a:ext cx="7424998" cy="1208504"/>
            <a:chOff x="835051" y="2495997"/>
            <a:chExt cx="7717740" cy="201774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67" y="3286020"/>
              <a:ext cx="1514923" cy="100811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91270">
              <a:off x="2896150" y="3512839"/>
              <a:ext cx="842183" cy="842183"/>
            </a:xfrm>
            <a:prstGeom prst="rect">
              <a:avLst/>
            </a:prstGeom>
          </p:spPr>
        </p:pic>
        <p:sp>
          <p:nvSpPr>
            <p:cNvPr id="33" name="구름 32"/>
            <p:cNvSpPr/>
            <p:nvPr/>
          </p:nvSpPr>
          <p:spPr>
            <a:xfrm>
              <a:off x="4161306" y="3350540"/>
              <a:ext cx="1080120" cy="943592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유무선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통신망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꺾인 연결선 33"/>
            <p:cNvCxnSpPr>
              <a:stCxn id="33" idx="0"/>
              <a:endCxn id="36" idx="1"/>
            </p:cNvCxnSpPr>
            <p:nvPr/>
          </p:nvCxnSpPr>
          <p:spPr>
            <a:xfrm flipV="1">
              <a:off x="5240526" y="3373060"/>
              <a:ext cx="1189983" cy="44927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33" idx="0"/>
              <a:endCxn id="37" idx="1"/>
            </p:cNvCxnSpPr>
            <p:nvPr/>
          </p:nvCxnSpPr>
          <p:spPr>
            <a:xfrm>
              <a:off x="5240526" y="3822336"/>
              <a:ext cx="1186709" cy="436567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6430509" y="3118224"/>
              <a:ext cx="1635516" cy="5096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식별정보서버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427235" y="4004067"/>
              <a:ext cx="1768946" cy="5096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코일 히터모듈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33881" y="2527025"/>
              <a:ext cx="271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통신서버 </a:t>
              </a:r>
              <a:r>
                <a:rPr lang="en-US" altLang="ko-KR" dirty="0" smtClean="0"/>
                <a:t>: Apache </a:t>
              </a:r>
              <a:r>
                <a:rPr lang="ko-KR" altLang="en-US" dirty="0" smtClean="0"/>
                <a:t>서버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5051" y="2495997"/>
              <a:ext cx="3381476" cy="61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&lt;Product </a:t>
              </a:r>
              <a:r>
                <a:rPr lang="en-US" altLang="ko-KR" dirty="0" err="1" smtClean="0"/>
                <a:t>BlockDiagram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56548" y="3044435"/>
            <a:ext cx="6306261" cy="3539059"/>
            <a:chOff x="424628" y="1438455"/>
            <a:chExt cx="6306261" cy="4363163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331640" y="5427222"/>
              <a:ext cx="1026114" cy="3743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smtClean="0">
                  <a:solidFill>
                    <a:sysClr val="windowText" lastClr="000000"/>
                  </a:solidFill>
                </a:rPr>
                <a:t>종료</a:t>
              </a:r>
              <a:endParaRPr lang="ko-KR" altLang="en-US" sz="135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AF7BD019-B360-4E94-AD7C-00350E56BDF4}"/>
                </a:ext>
              </a:extLst>
            </p:cNvPr>
            <p:cNvGrpSpPr/>
            <p:nvPr/>
          </p:nvGrpSpPr>
          <p:grpSpPr>
            <a:xfrm>
              <a:off x="3036172" y="1438455"/>
              <a:ext cx="3694717" cy="4077657"/>
              <a:chOff x="2888956" y="8348"/>
              <a:chExt cx="4926289" cy="5436876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3741403" y="8348"/>
                <a:ext cx="1368152" cy="49919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>
                    <a:solidFill>
                      <a:sysClr val="windowText" lastClr="000000"/>
                    </a:solidFill>
                  </a:rPr>
                  <a:t>시작</a:t>
                </a:r>
              </a:p>
            </p:txBody>
          </p:sp>
          <p:sp>
            <p:nvSpPr>
              <p:cNvPr id="46" name="순서도: 처리 45"/>
              <p:cNvSpPr/>
              <p:nvPr/>
            </p:nvSpPr>
            <p:spPr>
              <a:xfrm>
                <a:off x="3419872" y="4172324"/>
                <a:ext cx="2011215" cy="432048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>
                    <a:solidFill>
                      <a:sysClr val="windowText" lastClr="000000"/>
                    </a:solidFill>
                  </a:rPr>
                  <a:t>코일 가열</a:t>
                </a:r>
              </a:p>
            </p:txBody>
          </p:sp>
          <p:sp>
            <p:nvSpPr>
              <p:cNvPr id="47" name="순서도: 처리 46"/>
              <p:cNvSpPr/>
              <p:nvPr/>
            </p:nvSpPr>
            <p:spPr>
              <a:xfrm>
                <a:off x="3419873" y="5013176"/>
                <a:ext cx="2011215" cy="432048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>
                    <a:solidFill>
                      <a:sysClr val="windowText" lastClr="000000"/>
                    </a:solidFill>
                  </a:rPr>
                  <a:t>팬 작동</a:t>
                </a:r>
              </a:p>
            </p:txBody>
          </p:sp>
          <p:sp>
            <p:nvSpPr>
              <p:cNvPr id="48" name="순서도: 판단 47"/>
              <p:cNvSpPr/>
              <p:nvPr/>
            </p:nvSpPr>
            <p:spPr>
              <a:xfrm>
                <a:off x="2888956" y="2171962"/>
                <a:ext cx="3096345" cy="691484"/>
              </a:xfrm>
              <a:prstGeom prst="flowChartDecision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 </a:t>
                </a:r>
                <a:r>
                  <a:rPr lang="en-US" altLang="ko-KR" sz="1200" dirty="0"/>
                  <a:t>36</a:t>
                </a:r>
                <a:r>
                  <a:rPr lang="ko-KR" altLang="en-US" sz="1200" dirty="0"/>
                  <a:t>℃ </a:t>
                </a:r>
                <a:r>
                  <a:rPr lang="en-US" altLang="ko-KR" sz="1200" dirty="0"/>
                  <a:t>&lt;=</a:t>
                </a:r>
                <a:r>
                  <a:rPr lang="ko-KR" altLang="en-US" sz="1200" dirty="0"/>
                  <a:t>온도</a:t>
                </a:r>
                <a:r>
                  <a:rPr lang="en-US" altLang="ko-KR" sz="1200" dirty="0"/>
                  <a:t>&lt;=37</a:t>
                </a:r>
                <a:r>
                  <a:rPr lang="ko-KR" altLang="en-US" sz="1200" dirty="0"/>
                  <a:t>℃</a:t>
                </a:r>
              </a:p>
            </p:txBody>
          </p:sp>
          <p:sp>
            <p:nvSpPr>
              <p:cNvPr id="49" name="순서도: 처리 48"/>
              <p:cNvSpPr/>
              <p:nvPr/>
            </p:nvSpPr>
            <p:spPr>
              <a:xfrm>
                <a:off x="3431519" y="1355483"/>
                <a:ext cx="2011215" cy="432048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>
                    <a:solidFill>
                      <a:sysClr val="windowText" lastClr="000000"/>
                    </a:solidFill>
                  </a:rPr>
                  <a:t>온도 측정</a:t>
                </a:r>
              </a:p>
            </p:txBody>
          </p:sp>
          <p:cxnSp>
            <p:nvCxnSpPr>
              <p:cNvPr id="50" name="직선 화살표 연결선 49"/>
              <p:cNvCxnSpPr>
                <a:cxnSpLocks/>
                <a:stCxn id="49" idx="2"/>
                <a:endCxn id="48" idx="0"/>
              </p:cNvCxnSpPr>
              <p:nvPr/>
            </p:nvCxnSpPr>
            <p:spPr>
              <a:xfrm>
                <a:off x="4437127" y="1787531"/>
                <a:ext cx="3" cy="3844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>
                <a:cxnSpLocks/>
                <a:stCxn id="54" idx="2"/>
                <a:endCxn id="46" idx="0"/>
              </p:cNvCxnSpPr>
              <p:nvPr/>
            </p:nvCxnSpPr>
            <p:spPr>
              <a:xfrm flipH="1">
                <a:off x="4425480" y="3763520"/>
                <a:ext cx="11647" cy="408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/>
              <p:cNvCxnSpPr>
                <a:stCxn id="46" idx="2"/>
                <a:endCxn id="47" idx="0"/>
              </p:cNvCxnSpPr>
              <p:nvPr/>
            </p:nvCxnSpPr>
            <p:spPr>
              <a:xfrm>
                <a:off x="4425480" y="4604372"/>
                <a:ext cx="1" cy="4088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45" idx="2"/>
                <a:endCxn id="61" idx="0"/>
              </p:cNvCxnSpPr>
              <p:nvPr/>
            </p:nvCxnSpPr>
            <p:spPr>
              <a:xfrm>
                <a:off x="4425479" y="507543"/>
                <a:ext cx="11648" cy="1761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순서도: 처리 53"/>
              <p:cNvSpPr/>
              <p:nvPr/>
            </p:nvSpPr>
            <p:spPr>
              <a:xfrm>
                <a:off x="3431519" y="3331472"/>
                <a:ext cx="2011215" cy="432048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>
                    <a:solidFill>
                      <a:sysClr val="windowText" lastClr="000000"/>
                    </a:solidFill>
                  </a:rPr>
                  <a:t>릴레이 모듈 </a:t>
                </a:r>
                <a:r>
                  <a:rPr lang="en-US" altLang="ko-KR" sz="1350" dirty="0">
                    <a:solidFill>
                      <a:sysClr val="windowText" lastClr="000000"/>
                    </a:solidFill>
                  </a:rPr>
                  <a:t>on</a:t>
                </a:r>
              </a:p>
            </p:txBody>
          </p:sp>
          <p:cxnSp>
            <p:nvCxnSpPr>
              <p:cNvPr id="55" name="직선 화살표 연결선 54"/>
              <p:cNvCxnSpPr>
                <a:cxnSpLocks/>
                <a:stCxn id="48" idx="2"/>
                <a:endCxn id="54" idx="0"/>
              </p:cNvCxnSpPr>
              <p:nvPr/>
            </p:nvCxnSpPr>
            <p:spPr>
              <a:xfrm flipH="1">
                <a:off x="4437127" y="2863446"/>
                <a:ext cx="2" cy="4680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cxnSpLocks/>
                <a:stCxn id="48" idx="3"/>
                <a:endCxn id="49" idx="3"/>
              </p:cNvCxnSpPr>
              <p:nvPr/>
            </p:nvCxnSpPr>
            <p:spPr>
              <a:xfrm flipH="1" flipV="1">
                <a:off x="5442733" y="1571507"/>
                <a:ext cx="542568" cy="946199"/>
              </a:xfrm>
              <a:prstGeom prst="bentConnector3">
                <a:avLst>
                  <a:gd name="adj1" fmla="val -56177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4437127" y="3020035"/>
                <a:ext cx="855711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YES</a:t>
                </a:r>
                <a:endParaRPr lang="ko-KR" altLang="en-US" sz="9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744085" y="2613217"/>
                <a:ext cx="855711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NO</a:t>
                </a:r>
                <a:endParaRPr lang="ko-KR" altLang="en-US" sz="900" dirty="0"/>
              </a:p>
            </p:txBody>
          </p:sp>
          <p:cxnSp>
            <p:nvCxnSpPr>
              <p:cNvPr id="59" name="꺾인 연결선 58"/>
              <p:cNvCxnSpPr>
                <a:cxnSpLocks/>
              </p:cNvCxnSpPr>
              <p:nvPr/>
            </p:nvCxnSpPr>
            <p:spPr>
              <a:xfrm rot="5400000" flipH="1" flipV="1">
                <a:off x="3009548" y="3012037"/>
                <a:ext cx="3860768" cy="1005605"/>
              </a:xfrm>
              <a:prstGeom prst="bentConnector4">
                <a:avLst>
                  <a:gd name="adj1" fmla="val -5921"/>
                  <a:gd name="adj2" fmla="val 347893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순서도: 처리 59">
                <a:extLst>
                  <a:ext uri="{FF2B5EF4-FFF2-40B4-BE49-F238E27FC236}">
                    <a16:creationId xmlns="" xmlns:a16="http://schemas.microsoft.com/office/drawing/2014/main" id="{C16270D6-87D8-4A70-83B7-B0AF292B214E}"/>
                  </a:ext>
                </a:extLst>
              </p:cNvPr>
              <p:cNvSpPr/>
              <p:nvPr/>
            </p:nvSpPr>
            <p:spPr>
              <a:xfrm>
                <a:off x="5973652" y="1835147"/>
                <a:ext cx="1841593" cy="431866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>
                    <a:solidFill>
                      <a:sysClr val="windowText" lastClr="000000"/>
                    </a:solidFill>
                  </a:rPr>
                  <a:t>릴레이 모듈 </a:t>
                </a:r>
                <a:r>
                  <a:rPr lang="en-US" altLang="ko-KR" sz="1350" dirty="0">
                    <a:solidFill>
                      <a:sysClr val="windowText" lastClr="000000"/>
                    </a:solidFill>
                  </a:rPr>
                  <a:t>off</a:t>
                </a:r>
              </a:p>
            </p:txBody>
          </p:sp>
        </p:grpSp>
        <p:sp>
          <p:nvSpPr>
            <p:cNvPr id="43" name="순서도: 자기 디스크 42"/>
            <p:cNvSpPr/>
            <p:nvPr/>
          </p:nvSpPr>
          <p:spPr>
            <a:xfrm>
              <a:off x="424628" y="3031517"/>
              <a:ext cx="1818202" cy="917646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DB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4" name="직선 화살표 연결선 43"/>
            <p:cNvCxnSpPr>
              <a:stCxn id="49" idx="1"/>
              <a:endCxn id="43" idx="4"/>
            </p:cNvCxnSpPr>
            <p:nvPr/>
          </p:nvCxnSpPr>
          <p:spPr>
            <a:xfrm flipH="1">
              <a:off x="2242830" y="2610824"/>
              <a:ext cx="1200264" cy="87951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순서도: 처리 60"/>
          <p:cNvSpPr/>
          <p:nvPr/>
        </p:nvSpPr>
        <p:spPr>
          <a:xfrm>
            <a:off x="3975014" y="3455296"/>
            <a:ext cx="1508411" cy="26283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 err="1" smtClean="0">
                <a:solidFill>
                  <a:sysClr val="windowText" lastClr="000000"/>
                </a:solidFill>
              </a:rPr>
              <a:t>Wifi</a:t>
            </a:r>
            <a:r>
              <a:rPr lang="en-US" altLang="ko-KR" sz="135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350" dirty="0" smtClean="0">
                <a:solidFill>
                  <a:sysClr val="windowText" lastClr="000000"/>
                </a:solidFill>
              </a:rPr>
              <a:t>연결</a:t>
            </a:r>
            <a:endParaRPr lang="ko-KR" altLang="en-US" sz="1350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직선 화살표 연결선 61"/>
          <p:cNvCxnSpPr>
            <a:stCxn id="61" idx="2"/>
            <a:endCxn id="49" idx="0"/>
          </p:cNvCxnSpPr>
          <p:nvPr/>
        </p:nvCxnSpPr>
        <p:spPr>
          <a:xfrm>
            <a:off x="4729220" y="3718129"/>
            <a:ext cx="0" cy="1458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03316" y="3042135"/>
            <a:ext cx="325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&lt;Product </a:t>
            </a:r>
            <a:r>
              <a:rPr lang="en-US" altLang="ko-KR" dirty="0" err="1" smtClean="0"/>
              <a:t>FlowChart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1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히팅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8000" r="6688" b="11150"/>
          <a:stretch/>
        </p:blipFill>
        <p:spPr>
          <a:xfrm>
            <a:off x="267507" y="1162272"/>
            <a:ext cx="4132117" cy="28924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6950" r="5113" b="20601"/>
          <a:stretch/>
        </p:blipFill>
        <p:spPr>
          <a:xfrm>
            <a:off x="235955" y="4206129"/>
            <a:ext cx="4163669" cy="24766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4" y="1484784"/>
            <a:ext cx="648072" cy="720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23528" y="4365104"/>
            <a:ext cx="1368152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36" y="1162273"/>
            <a:ext cx="3418311" cy="28924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57671" y="471033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필터부착</a:t>
            </a:r>
            <a:endParaRPr lang="en-US" altLang="ko-KR" sz="2400" b="1" dirty="0" smtClean="0">
              <a:solidFill>
                <a:srgbClr val="FF0000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98515" y="3823630"/>
            <a:ext cx="2420888" cy="318588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02085" y="5475624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최대 온도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28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℃</a:t>
            </a:r>
            <a:endParaRPr lang="en-US" altLang="ko-KR" sz="2000" b="1" dirty="0" smtClean="0">
              <a:solidFill>
                <a:srgbClr val="FF0000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59501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체중 측정 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14345" r="33463" b="14343"/>
          <a:stretch/>
        </p:blipFill>
        <p:spPr>
          <a:xfrm>
            <a:off x="789051" y="2109543"/>
            <a:ext cx="1011683" cy="1541612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288417" y="1669306"/>
            <a:ext cx="3633131" cy="242208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536799" y="1865691"/>
            <a:ext cx="1309236" cy="2029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88" y="1259425"/>
            <a:ext cx="3421868" cy="342186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540091" y="1983522"/>
            <a:ext cx="2814858" cy="1505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3662511" y="2491942"/>
            <a:ext cx="1374698" cy="70137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87380" y="2386587"/>
            <a:ext cx="252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/>
              <a:t>체중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1190857" y="2939252"/>
            <a:ext cx="196385" cy="1963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4427240" y="1093242"/>
            <a:ext cx="0" cy="386224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72188" y="4893444"/>
            <a:ext cx="295066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간호사 스테이션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9650" y="4820060"/>
            <a:ext cx="295066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인큐베이터</a:t>
            </a:r>
            <a:endParaRPr lang="ko-KR" alt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39552" y="554133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인큐베이터에 </a:t>
            </a:r>
            <a:r>
              <a:rPr lang="ko-KR" altLang="en-US" sz="2400" dirty="0" err="1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로드셀을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설치하여 </a:t>
            </a:r>
            <a:r>
              <a:rPr lang="ko-KR" altLang="en-US" sz="2400" dirty="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아기의 체중을 측정</a:t>
            </a:r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하여</a:t>
            </a:r>
            <a:endParaRPr lang="en-US" altLang="ko-KR" sz="2400" dirty="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간호사스테이션으로 센서 값을 전송한다</a:t>
            </a:r>
            <a:r>
              <a:rPr lang="en-US" altLang="ko-KR" sz="24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endParaRPr lang="en-US" altLang="ko-KR" sz="2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1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0432" y="161210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체중 측정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766458" y="1340768"/>
            <a:ext cx="7611083" cy="1804819"/>
            <a:chOff x="993365" y="2708920"/>
            <a:chExt cx="7611083" cy="1804819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67" y="3286020"/>
              <a:ext cx="1514923" cy="1008112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91270">
              <a:off x="2896150" y="3512839"/>
              <a:ext cx="842183" cy="842183"/>
            </a:xfrm>
            <a:prstGeom prst="rect">
              <a:avLst/>
            </a:prstGeom>
          </p:spPr>
        </p:pic>
        <p:sp>
          <p:nvSpPr>
            <p:cNvPr id="67" name="구름 66"/>
            <p:cNvSpPr/>
            <p:nvPr/>
          </p:nvSpPr>
          <p:spPr>
            <a:xfrm>
              <a:off x="4161306" y="3350540"/>
              <a:ext cx="1080120" cy="943592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유무선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통신망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꺾인 연결선 67"/>
            <p:cNvCxnSpPr>
              <a:stCxn id="67" idx="0"/>
              <a:endCxn id="70" idx="1"/>
            </p:cNvCxnSpPr>
            <p:nvPr/>
          </p:nvCxnSpPr>
          <p:spPr>
            <a:xfrm flipV="1">
              <a:off x="5240526" y="3373060"/>
              <a:ext cx="1189983" cy="44927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67" idx="0"/>
              <a:endCxn id="71" idx="1"/>
            </p:cNvCxnSpPr>
            <p:nvPr/>
          </p:nvCxnSpPr>
          <p:spPr>
            <a:xfrm>
              <a:off x="5240526" y="3822336"/>
              <a:ext cx="1186709" cy="436568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6430509" y="3118224"/>
              <a:ext cx="1635516" cy="5096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식별정보서버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427235" y="4004068"/>
              <a:ext cx="1635516" cy="5096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ysClr val="windowText" lastClr="000000"/>
                  </a:solidFill>
                </a:rPr>
                <a:t>Loadcell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dirty="0" smtClean="0">
                  <a:solidFill>
                    <a:sysClr val="windowText" lastClr="000000"/>
                  </a:solidFill>
                </a:rPr>
                <a:t>모듈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885538" y="2708920"/>
              <a:ext cx="271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통신서버 </a:t>
              </a:r>
              <a:r>
                <a:rPr lang="en-US" altLang="ko-KR" dirty="0" smtClean="0"/>
                <a:t>: Apache </a:t>
              </a:r>
              <a:r>
                <a:rPr lang="ko-KR" altLang="en-US" dirty="0" smtClean="0"/>
                <a:t>서버</a:t>
              </a:r>
              <a:endParaRPr lang="ko-KR" alt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3365" y="2708920"/>
              <a:ext cx="281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&lt;Product </a:t>
              </a:r>
              <a:r>
                <a:rPr lang="en-US" altLang="ko-KR" dirty="0" err="1" smtClean="0"/>
                <a:t>BlockDiagram</a:t>
              </a:r>
              <a:r>
                <a:rPr lang="en-US" altLang="ko-KR" dirty="0" smtClean="0"/>
                <a:t>&gt;</a:t>
              </a:r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1789018" y="6021288"/>
            <a:ext cx="1178758" cy="3703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끝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AF7BD019-B360-4E94-AD7C-00350E56BDF4}"/>
              </a:ext>
            </a:extLst>
          </p:cNvPr>
          <p:cNvGrpSpPr/>
          <p:nvPr/>
        </p:nvGrpSpPr>
        <p:grpSpPr>
          <a:xfrm>
            <a:off x="4379759" y="3624542"/>
            <a:ext cx="2208465" cy="1858659"/>
            <a:chOff x="3419871" y="-247626"/>
            <a:chExt cx="2011215" cy="2048106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3741402" y="-247626"/>
              <a:ext cx="1368152" cy="4991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시작</a:t>
              </a:r>
            </a:p>
          </p:txBody>
        </p:sp>
        <p:sp>
          <p:nvSpPr>
            <p:cNvPr id="77" name="순서도: 처리 76"/>
            <p:cNvSpPr/>
            <p:nvPr/>
          </p:nvSpPr>
          <p:spPr>
            <a:xfrm>
              <a:off x="3419871" y="1368432"/>
              <a:ext cx="2011215" cy="432048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ysClr val="windowText" lastClr="000000"/>
                  </a:solidFill>
                </a:rPr>
                <a:t>무게 </a:t>
              </a:r>
              <a:r>
                <a:rPr lang="ko-KR" altLang="en-US" sz="2800" dirty="0">
                  <a:solidFill>
                    <a:sysClr val="windowText" lastClr="000000"/>
                  </a:solidFill>
                </a:rPr>
                <a:t>측정</a:t>
              </a:r>
            </a:p>
          </p:txBody>
        </p:sp>
        <p:cxnSp>
          <p:nvCxnSpPr>
            <p:cNvPr id="78" name="직선 화살표 연결선 77"/>
            <p:cNvCxnSpPr>
              <a:stCxn id="76" idx="2"/>
              <a:endCxn id="81" idx="0"/>
            </p:cNvCxnSpPr>
            <p:nvPr/>
          </p:nvCxnSpPr>
          <p:spPr>
            <a:xfrm>
              <a:off x="4425478" y="251568"/>
              <a:ext cx="0" cy="5327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순서도: 자기 디스크 78"/>
          <p:cNvSpPr/>
          <p:nvPr/>
        </p:nvSpPr>
        <p:spPr>
          <a:xfrm>
            <a:off x="1551942" y="4664226"/>
            <a:ext cx="1652911" cy="517987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DB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0" name="직선 화살표 연결선 79"/>
          <p:cNvCxnSpPr>
            <a:stCxn id="77" idx="1"/>
            <a:endCxn id="79" idx="4"/>
          </p:cNvCxnSpPr>
          <p:nvPr/>
        </p:nvCxnSpPr>
        <p:spPr>
          <a:xfrm flipH="1" flipV="1">
            <a:off x="3204853" y="4939762"/>
            <a:ext cx="1174906" cy="33085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처리 80"/>
          <p:cNvSpPr/>
          <p:nvPr/>
        </p:nvSpPr>
        <p:spPr>
          <a:xfrm>
            <a:off x="4379758" y="4561015"/>
            <a:ext cx="2208465" cy="39208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 smtClean="0">
                <a:solidFill>
                  <a:sysClr val="windowText" lastClr="000000"/>
                </a:solidFill>
              </a:rPr>
              <a:t>Wifi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연결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82" name="직선 화살표 연결선 81"/>
          <p:cNvCxnSpPr>
            <a:stCxn id="81" idx="2"/>
            <a:endCxn id="77" idx="0"/>
          </p:cNvCxnSpPr>
          <p:nvPr/>
        </p:nvCxnSpPr>
        <p:spPr>
          <a:xfrm>
            <a:off x="5483991" y="4959373"/>
            <a:ext cx="1" cy="125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90378" y="3472669"/>
            <a:ext cx="281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&lt;Product </a:t>
            </a:r>
            <a:r>
              <a:rPr lang="en-US" altLang="ko-KR" dirty="0" err="1" smtClean="0"/>
              <a:t>FlowChart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-16638"/>
            <a:ext cx="9144000" cy="1009528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0432" y="161210"/>
            <a:ext cx="7585092" cy="857250"/>
          </a:xfrm>
        </p:spPr>
        <p:txBody>
          <a:bodyPr>
            <a:norm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체중 측정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8000" r="6688" b="11150"/>
          <a:stretch/>
        </p:blipFill>
        <p:spPr>
          <a:xfrm>
            <a:off x="395537" y="1914244"/>
            <a:ext cx="4320480" cy="399492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339752" y="4581128"/>
            <a:ext cx="648072" cy="720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12600" r="4802" b="37001"/>
          <a:stretch/>
        </p:blipFill>
        <p:spPr>
          <a:xfrm>
            <a:off x="4941249" y="1186242"/>
            <a:ext cx="3804381" cy="25524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9050" r="-1399" b="21000"/>
          <a:stretch/>
        </p:blipFill>
        <p:spPr>
          <a:xfrm>
            <a:off x="4941250" y="3938229"/>
            <a:ext cx="3804381" cy="26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714</Words>
  <Application>Microsoft Office PowerPoint</Application>
  <PresentationFormat>화면 슬라이드 쇼(4:3)</PresentationFormat>
  <Paragraphs>252</Paragraphs>
  <Slides>28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HY견고딕</vt:lpstr>
      <vt:lpstr>나눔스퀘어 Bold</vt:lpstr>
      <vt:lpstr>나눔스퀘어 ExtraBold</vt:lpstr>
      <vt:lpstr>나눔스퀘어OTF Bold</vt:lpstr>
      <vt:lpstr>나눔스퀘어OTF Light</vt:lpstr>
      <vt:lpstr>맑은 고딕</vt:lpstr>
      <vt:lpstr>Arial</vt:lpstr>
      <vt:lpstr>Calibri</vt:lpstr>
      <vt:lpstr>Segoe UI Black</vt:lpstr>
      <vt:lpstr>Office 테마</vt:lpstr>
      <vt:lpstr>PowerPoint 프레젠테이션</vt:lpstr>
      <vt:lpstr>목차</vt:lpstr>
      <vt:lpstr>    인큐베이터 개발 동기</vt:lpstr>
      <vt:lpstr>  히팅 시스템</vt:lpstr>
      <vt:lpstr>  히팅 시스템</vt:lpstr>
      <vt:lpstr>히팅 시스템</vt:lpstr>
      <vt:lpstr>     체중 측정 시스템</vt:lpstr>
      <vt:lpstr>  체중 측정 시스템</vt:lpstr>
      <vt:lpstr>  체중 측정 시스템</vt:lpstr>
      <vt:lpstr>     황달 치료 시스템</vt:lpstr>
      <vt:lpstr>     UVLED 치료 시스템</vt:lpstr>
      <vt:lpstr>     황달 치료 시스템</vt:lpstr>
      <vt:lpstr>     모니터링 시스템</vt:lpstr>
      <vt:lpstr>     모니터링 시스템</vt:lpstr>
      <vt:lpstr>     모니터링 시스템</vt:lpstr>
      <vt:lpstr>     웹 페이지</vt:lpstr>
      <vt:lpstr>     웹 페이지</vt:lpstr>
      <vt:lpstr>     케이스</vt:lpstr>
      <vt:lpstr>     하드웨어 제원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  소프트웨어 제원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[학부생]윤성희</cp:lastModifiedBy>
  <cp:revision>15</cp:revision>
  <dcterms:created xsi:type="dcterms:W3CDTF">2006-10-05T04:04:58Z</dcterms:created>
  <dcterms:modified xsi:type="dcterms:W3CDTF">2019-06-20T09:45:03Z</dcterms:modified>
</cp:coreProperties>
</file>